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3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257" r:id="rId10"/>
    <p:sldId id="299" r:id="rId11"/>
    <p:sldId id="259" r:id="rId12"/>
    <p:sldId id="300" r:id="rId13"/>
    <p:sldId id="298" r:id="rId14"/>
    <p:sldId id="258" r:id="rId15"/>
    <p:sldId id="275" r:id="rId16"/>
    <p:sldId id="277" r:id="rId17"/>
    <p:sldId id="272" r:id="rId18"/>
    <p:sldId id="273" r:id="rId19"/>
    <p:sldId id="304" r:id="rId20"/>
    <p:sldId id="302" r:id="rId21"/>
    <p:sldId id="301" r:id="rId22"/>
    <p:sldId id="303" r:id="rId23"/>
    <p:sldId id="268" r:id="rId24"/>
  </p:sldIdLst>
  <p:sldSz cx="9144000" cy="6858000" type="screen4x3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6699"/>
    <a:srgbClr val="000000"/>
    <a:srgbClr val="000099"/>
    <a:srgbClr val="009999"/>
    <a:srgbClr val="53548A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DD7D8"/>
          </a:solidFill>
        </a:fill>
      </a:tcStyle>
    </a:wholeTbl>
    <a:band2H>
      <a:tcTxStyle/>
      <a:tcStyle>
        <a:tcBdr/>
        <a:fill>
          <a:solidFill>
            <a:srgbClr val="E8ECED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DD7D8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8ECED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8ECED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D8"/>
          </a:solidFill>
        </a:fill>
      </a:tcStyle>
    </a:wholeTbl>
    <a:band2H>
      <a:tcTxStyle/>
      <a:tcStyle>
        <a:tcBdr/>
        <a:fill>
          <a:solidFill>
            <a:srgbClr val="E8ECED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D9"/>
          </a:solidFill>
        </a:fill>
      </a:tcStyle>
    </a:wholeTbl>
    <a:band2H>
      <a:tcTxStyle/>
      <a:tcStyle>
        <a:tcBdr/>
        <a:fill>
          <a:solidFill>
            <a:srgbClr val="E9E9ED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FE0"/>
          </a:solidFill>
        </a:fill>
      </a:tcStyle>
    </a:wholeTbl>
    <a:band2H>
      <a:tcTxStyle/>
      <a:tcStyle>
        <a:tcBdr/>
        <a:fill>
          <a:solidFill>
            <a:srgbClr val="F0E8F0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0" autoAdjust="0"/>
    <p:restoredTop sz="83605" autoAdjust="0"/>
  </p:normalViewPr>
  <p:slideViewPr>
    <p:cSldViewPr>
      <p:cViewPr>
        <p:scale>
          <a:sx n="78" d="100"/>
          <a:sy n="78" d="100"/>
        </p:scale>
        <p:origin x="1344" y="4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SAUSD Multi Year Revenues</a:t>
            </a:r>
          </a:p>
        </c:rich>
      </c:tx>
      <c:layout/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'Combined in $M'!$A$3</c:f>
              <c:strCache>
                <c:ptCount val="1"/>
                <c:pt idx="0">
                  <c:v>LCFF/State Aid</c:v>
                </c:pt>
              </c:strCache>
            </c:strRef>
          </c:tx>
          <c:spPr>
            <a:solidFill>
              <a:srgbClr val="5C92B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$M'!$B$1:$F$2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$M'!$B$3:$F$3</c:f>
              <c:numCache>
                <c:formatCode>_("$"* #,##0.00_);_("$"* \(#,##0.00\);_("$"* "-"??_);_(@_)</c:formatCode>
                <c:ptCount val="4"/>
                <c:pt idx="0">
                  <c:v>522.82818499999996</c:v>
                </c:pt>
                <c:pt idx="1">
                  <c:v>513.078215</c:v>
                </c:pt>
                <c:pt idx="2">
                  <c:v>507.58025199999997</c:v>
                </c:pt>
                <c:pt idx="3">
                  <c:v>499.05674599999998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6-4255-8A19-957EE59E9570}"/>
            </c:ext>
          </c:extLst>
        </c:ser>
        <c:ser>
          <c:idx val="1"/>
          <c:order val="1"/>
          <c:tx>
            <c:strRef>
              <c:f>'Combined in $M'!$A$4</c:f>
              <c:strCache>
                <c:ptCount val="1"/>
                <c:pt idx="0">
                  <c:v>Federal Revenues</c:v>
                </c:pt>
              </c:strCache>
            </c:strRef>
          </c:tx>
          <c:spPr>
            <a:solidFill>
              <a:srgbClr val="8B5D3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$M'!$B$1:$F$2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$M'!$B$4:$F$4</c:f>
              <c:numCache>
                <c:formatCode>_("$"* #,##0.00_);_("$"* \(#,##0.00\);_("$"* "-"??_);_(@_)</c:formatCode>
                <c:ptCount val="4"/>
                <c:pt idx="0">
                  <c:v>44.914976039999999</c:v>
                </c:pt>
                <c:pt idx="1">
                  <c:v>43.122827819999998</c:v>
                </c:pt>
                <c:pt idx="2">
                  <c:v>42.332943499999999</c:v>
                </c:pt>
                <c:pt idx="3">
                  <c:v>42.332943499999999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6-4255-8A19-957EE59E9570}"/>
            </c:ext>
          </c:extLst>
        </c:ser>
        <c:ser>
          <c:idx val="2"/>
          <c:order val="2"/>
          <c:tx>
            <c:strRef>
              <c:f>'Combined in $M'!$A$5</c:f>
              <c:strCache>
                <c:ptCount val="1"/>
                <c:pt idx="0">
                  <c:v>Other State Revenues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$M'!$B$1:$F$2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$M'!$B$5:$F$5</c:f>
              <c:numCache>
                <c:formatCode>_("$"* #,##0.00_);_("$"* \(#,##0.00\);_("$"* "-"??_);_(@_)</c:formatCode>
                <c:ptCount val="4"/>
                <c:pt idx="0">
                  <c:v>94.330311069999993</c:v>
                </c:pt>
                <c:pt idx="1">
                  <c:v>85.103190739999988</c:v>
                </c:pt>
                <c:pt idx="2">
                  <c:v>83.743132760000009</c:v>
                </c:pt>
                <c:pt idx="3">
                  <c:v>84.784180150000012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6-4255-8A19-957EE59E9570}"/>
            </c:ext>
          </c:extLst>
        </c:ser>
        <c:ser>
          <c:idx val="3"/>
          <c:order val="3"/>
          <c:tx>
            <c:strRef>
              <c:f>'Combined in $M'!$A$6</c:f>
              <c:strCache>
                <c:ptCount val="1"/>
                <c:pt idx="0">
                  <c:v>Other Local Revenues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$M'!$B$1:$F$2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$M'!$B$6:$F$6</c:f>
              <c:numCache>
                <c:formatCode>_("$"* #,##0.00_);_("$"* \(#,##0.00\);_("$"* "-"??_);_(@_)</c:formatCode>
                <c:ptCount val="4"/>
                <c:pt idx="0">
                  <c:v>9.3324793599999989</c:v>
                </c:pt>
                <c:pt idx="1">
                  <c:v>4.5658089800000008</c:v>
                </c:pt>
                <c:pt idx="2">
                  <c:v>4.5364499800000004</c:v>
                </c:pt>
                <c:pt idx="3">
                  <c:v>4.4566973799999996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6-4255-8A19-957EE59E9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0467200"/>
        <c:axId val="690464704"/>
      </c:barChart>
      <c:catAx>
        <c:axId val="6904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464704"/>
        <c:crosses val="autoZero"/>
        <c:auto val="1"/>
        <c:lblAlgn val="ctr"/>
        <c:lblOffset val="100"/>
        <c:noMultiLvlLbl val="0"/>
      </c:catAx>
      <c:valAx>
        <c:axId val="690464704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46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70217778039807E-2"/>
          <c:y val="0.87117606460420849"/>
          <c:w val="0.86000226909159816"/>
          <c:h val="0.11346884902343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SAUSD Multi Year Revenues (w/o adjustments)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3564451882941942"/>
          <c:y val="2.4307755322345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'Combined in $M'!$A$9</c:f>
              <c:strCache>
                <c:ptCount val="1"/>
                <c:pt idx="0">
                  <c:v>Certificated Salaries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$M'!$B$9:$F$9</c:f>
              <c:numCache>
                <c:formatCode>_("$"* #,##0.00_);_("$"* \(#,##0.00\);_("$"* "-"??_);_(@_)</c:formatCode>
                <c:ptCount val="4"/>
                <c:pt idx="0">
                  <c:v>276.73253447000002</c:v>
                </c:pt>
                <c:pt idx="1">
                  <c:v>281.18388189000001</c:v>
                </c:pt>
                <c:pt idx="2">
                  <c:v>277.60192441999999</c:v>
                </c:pt>
                <c:pt idx="3">
                  <c:v>274.10013126999996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F-43F8-A442-81636697B90F}"/>
            </c:ext>
          </c:extLst>
        </c:ser>
        <c:ser>
          <c:idx val="1"/>
          <c:order val="1"/>
          <c:tx>
            <c:strRef>
              <c:f>'Combined in $M'!$A$10</c:f>
              <c:strCache>
                <c:ptCount val="1"/>
                <c:pt idx="0">
                  <c:v>Classified Salaries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$M'!$B$10:$F$10</c:f>
              <c:numCache>
                <c:formatCode>_("$"* #,##0.00_);_("$"* \(#,##0.00\);_("$"* "-"??_);_(@_)</c:formatCode>
                <c:ptCount val="4"/>
                <c:pt idx="0">
                  <c:v>97.319017779999996</c:v>
                </c:pt>
                <c:pt idx="1">
                  <c:v>105.41678143</c:v>
                </c:pt>
                <c:pt idx="2">
                  <c:v>105.40772378999999</c:v>
                </c:pt>
                <c:pt idx="3">
                  <c:v>105.67124309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6F-43F8-A442-81636697B90F}"/>
            </c:ext>
          </c:extLst>
        </c:ser>
        <c:ser>
          <c:idx val="2"/>
          <c:order val="2"/>
          <c:tx>
            <c:strRef>
              <c:f>'Combined in $M'!$A$11</c:f>
              <c:strCache>
                <c:ptCount val="1"/>
                <c:pt idx="0">
                  <c:v>Employee Benefits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$M'!$B$11:$F$11</c:f>
              <c:numCache>
                <c:formatCode>_("$"* #,##0.00_);_("$"* \(#,##0.00\);_("$"* "-"??_);_(@_)</c:formatCode>
                <c:ptCount val="4"/>
                <c:pt idx="0">
                  <c:v>167.5290583</c:v>
                </c:pt>
                <c:pt idx="1">
                  <c:v>184.79788624</c:v>
                </c:pt>
                <c:pt idx="2">
                  <c:v>192.99609743000002</c:v>
                </c:pt>
                <c:pt idx="3">
                  <c:v>196.33568415000002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6F-43F8-A442-81636697B90F}"/>
            </c:ext>
          </c:extLst>
        </c:ser>
        <c:ser>
          <c:idx val="3"/>
          <c:order val="3"/>
          <c:tx>
            <c:strRef>
              <c:f>'Combined in $M'!$A$12</c:f>
              <c:strCache>
                <c:ptCount val="1"/>
                <c:pt idx="0">
                  <c:v>Books and Supplies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$M'!$B$12:$F$12</c:f>
              <c:numCache>
                <c:formatCode>_("$"* #,##0.00_);_("$"* \(#,##0.00\);_("$"* "-"??_);_(@_)</c:formatCode>
                <c:ptCount val="4"/>
                <c:pt idx="0">
                  <c:v>28.24185825</c:v>
                </c:pt>
                <c:pt idx="1">
                  <c:v>37.739206119999999</c:v>
                </c:pt>
                <c:pt idx="2">
                  <c:v>42.060143439999997</c:v>
                </c:pt>
                <c:pt idx="3">
                  <c:v>30.51999386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6F-43F8-A442-81636697B90F}"/>
            </c:ext>
          </c:extLst>
        </c:ser>
        <c:ser>
          <c:idx val="4"/>
          <c:order val="4"/>
          <c:tx>
            <c:strRef>
              <c:f>'Combined in $M'!$A$13</c:f>
              <c:strCache>
                <c:ptCount val="1"/>
                <c:pt idx="0">
                  <c:v>Services and Other Operating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$M'!$B$13:$F$13</c:f>
              <c:numCache>
                <c:formatCode>_("$"* #,##0.00_);_("$"* \(#,##0.00\);_("$"* "-"??_);_(@_)</c:formatCode>
                <c:ptCount val="4"/>
                <c:pt idx="0">
                  <c:v>69.994144199999994</c:v>
                </c:pt>
                <c:pt idx="1">
                  <c:v>72.573620079999998</c:v>
                </c:pt>
                <c:pt idx="2">
                  <c:v>72.774848509999984</c:v>
                </c:pt>
                <c:pt idx="3">
                  <c:v>73.299117699999996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6F-43F8-A442-81636697B90F}"/>
            </c:ext>
          </c:extLst>
        </c:ser>
        <c:ser>
          <c:idx val="5"/>
          <c:order val="5"/>
          <c:tx>
            <c:strRef>
              <c:f>'Combined in $M'!$A$14</c:f>
              <c:strCache>
                <c:ptCount val="1"/>
                <c:pt idx="0">
                  <c:v>Capital Outlay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$M'!$B$14:$F$14</c:f>
              <c:numCache>
                <c:formatCode>_("$"* #,##0.00_);_("$"* \(#,##0.00\);_("$"* "-"??_);_(@_)</c:formatCode>
                <c:ptCount val="4"/>
                <c:pt idx="0">
                  <c:v>8.2654293800000005</c:v>
                </c:pt>
                <c:pt idx="1">
                  <c:v>6.5696709999999996</c:v>
                </c:pt>
                <c:pt idx="2">
                  <c:v>2.217082</c:v>
                </c:pt>
                <c:pt idx="3">
                  <c:v>2.217082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6F-43F8-A442-81636697B90F}"/>
            </c:ext>
          </c:extLst>
        </c:ser>
        <c:ser>
          <c:idx val="6"/>
          <c:order val="6"/>
          <c:tx>
            <c:strRef>
              <c:f>'Combined in $M'!$A$15</c:f>
              <c:strCache>
                <c:ptCount val="1"/>
                <c:pt idx="0">
                  <c:v>Other Outgo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$M'!$B$15:$F$15</c:f>
              <c:numCache>
                <c:formatCode>_("$"* #,##0.00_);_("$"* \(#,##0.00\);_("$"* "-"??_);_(@_)</c:formatCode>
                <c:ptCount val="4"/>
                <c:pt idx="0">
                  <c:v>5.8547699</c:v>
                </c:pt>
                <c:pt idx="1">
                  <c:v>6.0804099999999996</c:v>
                </c:pt>
                <c:pt idx="2">
                  <c:v>6.0804099999999996</c:v>
                </c:pt>
                <c:pt idx="3">
                  <c:v>6.0804099999999996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6F-43F8-A442-81636697B90F}"/>
            </c:ext>
          </c:extLst>
        </c:ser>
        <c:ser>
          <c:idx val="7"/>
          <c:order val="7"/>
          <c:tx>
            <c:strRef>
              <c:f>'Combined in $M'!$A$16</c:f>
              <c:strCache>
                <c:ptCount val="1"/>
                <c:pt idx="0">
                  <c:v>Direct Support/Indirect Cost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$M'!$B$16:$F$16</c:f>
              <c:numCache>
                <c:formatCode>_("$"* #,##0.00_);_("$"* \(#,##0.00\);_("$"* "-"??_);_(@_)</c:formatCode>
                <c:ptCount val="4"/>
                <c:pt idx="0">
                  <c:v>-2.8100934799999999</c:v>
                </c:pt>
                <c:pt idx="1">
                  <c:v>-2.3446366599999999</c:v>
                </c:pt>
                <c:pt idx="2">
                  <c:v>-2.3446366599999999</c:v>
                </c:pt>
                <c:pt idx="3">
                  <c:v>-2.3446366599999999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6F-43F8-A442-81636697B90F}"/>
            </c:ext>
          </c:extLst>
        </c:ser>
        <c:ser>
          <c:idx val="8"/>
          <c:order val="8"/>
          <c:tx>
            <c:strRef>
              <c:f>'Combined in $M'!$A$17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'Combined in $M'!$B$1:$F$1</c:f>
              <c:strCache>
                <c:ptCount val="4"/>
                <c:pt idx="0">
                  <c:v>Estimated Actuals 2018 - 19</c:v>
                </c:pt>
                <c:pt idx="1">
                  <c:v>Base Year
2019 - 20</c:v>
                </c:pt>
                <c:pt idx="2">
                  <c:v>Year 1
2020 - 21</c:v>
                </c:pt>
                <c:pt idx="3">
                  <c:v>Year 2
2021 - 22</c:v>
                </c:pt>
              </c:strCache>
            </c:strRef>
          </c:cat>
          <c:val>
            <c:numRef>
              <c:f>'Combined in $M'!$B$17:$F$17</c:f>
              <c:numCache>
                <c:formatCode>_("$"* #,##0.00_);_("$"* \(#,##0.00\);_("$"* "-"??_);_(@_)</c:formatCode>
                <c:ptCount val="4"/>
                <c:pt idx="0">
                  <c:v>0.15360844000000001</c:v>
                </c:pt>
                <c:pt idx="1">
                  <c:v>0.15360844000000001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6F-43F8-A442-81636697B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5835648"/>
        <c:axId val="655838144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'Combined in $M'!$A$18</c15:sqref>
                        </c15:formulaRef>
                      </c:ext>
                    </c:extLst>
                    <c:strCache>
                      <c:ptCount val="1"/>
                      <c:pt idx="0">
                        <c:v>Other Adjustments: CSEA 2% raise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'Combined in $M'!$B$1:$F$1</c15:sqref>
                        </c15:formulaRef>
                      </c:ext>
                    </c:extLst>
                    <c:strCache>
                      <c:ptCount val="4"/>
                      <c:pt idx="0">
                        <c:v>Estimated Actuals 2018 - 19</c:v>
                      </c:pt>
                      <c:pt idx="1">
                        <c:v>Base Year
2019 - 20</c:v>
                      </c:pt>
                      <c:pt idx="2">
                        <c:v>Year 1
2020 - 21</c:v>
                      </c:pt>
                      <c:pt idx="3">
                        <c:v>Year 2
2021 - 22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'Combined in $M'!$B$18:$F$18</c15:sqref>
                        </c15:formulaRef>
                      </c:ext>
                    </c:extLst>
                    <c:numCache>
                      <c:formatCode>_("$"* #,##0.00_);_("$"* \(#,##0.00\);_("$"* "-"??_);_(@_)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16F-43F8-A442-81636697B90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in $M'!$A$19</c15:sqref>
                        </c15:formulaRef>
                      </c:ext>
                    </c:extLst>
                    <c:strCache>
                      <c:ptCount val="1"/>
                      <c:pt idx="0">
                        <c:v>Oher Adjustments: Ongoing reductions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in $M'!$B$1:$F$1</c15:sqref>
                        </c15:formulaRef>
                      </c:ext>
                    </c:extLst>
                    <c:strCache>
                      <c:ptCount val="4"/>
                      <c:pt idx="0">
                        <c:v>Estimated Actuals 2018 - 19</c:v>
                      </c:pt>
                      <c:pt idx="1">
                        <c:v>Base Year
2019 - 20</c:v>
                      </c:pt>
                      <c:pt idx="2">
                        <c:v>Year 1
2020 - 21</c:v>
                      </c:pt>
                      <c:pt idx="3">
                        <c:v>Year 2
2021 - 22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in $M'!$B$19:$F$19</c15:sqref>
                        </c15:formulaRef>
                      </c:ext>
                    </c:extLst>
                    <c:numCache>
                      <c:formatCode>_("$"* #,##0.00_);_("$"* \(#,##0.00\);_("$"* "-"??_);_(@_)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-43</c:v>
                      </c:pt>
                      <c:pt idx="3">
                        <c:v>-43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16F-43F8-A442-81636697B90F}"/>
                  </c:ext>
                </c:extLst>
              </c15:ser>
            </c15:filteredBarSeries>
          </c:ext>
        </c:extLst>
      </c:barChart>
      <c:catAx>
        <c:axId val="6558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38144"/>
        <c:crosses val="autoZero"/>
        <c:auto val="1"/>
        <c:lblAlgn val="ctr"/>
        <c:lblOffset val="100"/>
        <c:noMultiLvlLbl val="0"/>
      </c:catAx>
      <c:valAx>
        <c:axId val="655838144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3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14021953202991E-2"/>
          <c:y val="0.85258171018096418"/>
          <c:w val="0.90973405897792192"/>
          <c:h val="6.890476190476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MYP Revenues</a:t>
            </a:r>
            <a:r>
              <a:rPr lang="en-US" sz="1800" b="1" baseline="0" dirty="0" smtClean="0"/>
              <a:t> </a:t>
            </a:r>
            <a:r>
              <a:rPr lang="en-US" sz="1800" b="1" baseline="0" dirty="0"/>
              <a:t>and Expenditures</a:t>
            </a:r>
            <a:endParaRPr lang="en-US" sz="1800" b="1" dirty="0"/>
          </a:p>
        </c:rich>
      </c:tx>
      <c:layout>
        <c:manualLayout>
          <c:xMode val="edge"/>
          <c:yMode val="edge"/>
          <c:x val="0.19297508864023574"/>
          <c:y val="2.3809531249072383E-2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1101962240271"/>
          <c:y val="0.13709401709401711"/>
          <c:w val="0.85890421913917336"/>
          <c:h val="0.6423611578467221"/>
        </c:manualLayout>
      </c:layout>
      <c:lineChart>
        <c:grouping val="standard"/>
        <c:varyColors val="0"/>
        <c:ser>
          <c:idx val="0"/>
          <c:order val="0"/>
          <c:tx>
            <c:strRef>
              <c:f>'Combined in $M'!$A$7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719409801890652E-2"/>
                  <c:y val="-4.558404558404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09-411C-93C1-688ED7349D24}"/>
                </c:ext>
              </c:extLst>
            </c:dLbl>
            <c:dLbl>
              <c:idx val="1"/>
              <c:layout>
                <c:manualLayout>
                  <c:x val="-3.9251759471708496E-2"/>
                  <c:y val="4.938271604938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09-411C-93C1-688ED7349D24}"/>
                </c:ext>
              </c:extLst>
            </c:dLbl>
            <c:dLbl>
              <c:idx val="2"/>
              <c:layout>
                <c:manualLayout>
                  <c:x val="-9.8129398679271014E-3"/>
                  <c:y val="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09-411C-93C1-688ED7349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3"/>
                <c:pt idx="0">
                  <c:v>Base Year
2019 - 20</c:v>
                </c:pt>
                <c:pt idx="1">
                  <c:v>Year 1
2020 - 21</c:v>
                </c:pt>
                <c:pt idx="2">
                  <c:v>Year 2
2021 - 22</c:v>
                </c:pt>
              </c:strCache>
            </c:strRef>
          </c:cat>
          <c:val>
            <c:numRef>
              <c:f>'Combined in $M'!$B$7:$F$7</c:f>
              <c:numCache>
                <c:formatCode>"$"#,##0.00_);[Red]\("$"#,##0.00\)</c:formatCode>
                <c:ptCount val="3"/>
                <c:pt idx="0">
                  <c:v>645.87004253999999</c:v>
                </c:pt>
                <c:pt idx="1">
                  <c:v>638.19277824000005</c:v>
                </c:pt>
                <c:pt idx="2">
                  <c:v>630.63056702999995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09-411C-93C1-688ED7349D24}"/>
            </c:ext>
          </c:extLst>
        </c:ser>
        <c:ser>
          <c:idx val="1"/>
          <c:order val="1"/>
          <c:tx>
            <c:strRef>
              <c:f>'Combined in $M'!$A$20</c:f>
              <c:strCache>
                <c:ptCount val="1"/>
                <c:pt idx="0">
                  <c:v>Expenditures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09-411C-93C1-688ED7349D24}"/>
                </c:ext>
              </c:extLst>
            </c:dLbl>
            <c:dLbl>
              <c:idx val="1"/>
              <c:layout>
                <c:manualLayout>
                  <c:x val="2.698558463679944E-2"/>
                  <c:y val="-2.659069325735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09-411C-93C1-688ED7349D24}"/>
                </c:ext>
              </c:extLst>
            </c:dLbl>
            <c:dLbl>
              <c:idx val="2"/>
              <c:layout>
                <c:manualLayout>
                  <c:x val="-1.7990181933749491E-16"/>
                  <c:y val="-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09-411C-93C1-688ED7349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3"/>
                <c:pt idx="0">
                  <c:v>Base Year
2019 - 20</c:v>
                </c:pt>
                <c:pt idx="1">
                  <c:v>Year 1
2020 - 21</c:v>
                </c:pt>
                <c:pt idx="2">
                  <c:v>Year 2
2021 - 22</c:v>
                </c:pt>
              </c:strCache>
            </c:strRef>
          </c:cat>
          <c:val>
            <c:numRef>
              <c:f>'Combined in $M'!$B$20:$F$20</c:f>
              <c:numCache>
                <c:formatCode>"$"#,##0.00_);[Red]\("$"#,##0.00\)</c:formatCode>
                <c:ptCount val="3"/>
                <c:pt idx="0">
                  <c:v>692.17042853999988</c:v>
                </c:pt>
                <c:pt idx="1">
                  <c:v>653.79359293000005</c:v>
                </c:pt>
                <c:pt idx="2">
                  <c:v>642.87902541000005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309-411C-93C1-688ED7349D24}"/>
            </c:ext>
          </c:extLst>
        </c:ser>
        <c:ser>
          <c:idx val="2"/>
          <c:order val="2"/>
          <c:tx>
            <c:strRef>
              <c:f>'Combined in $M'!$A$57</c:f>
              <c:strCache>
                <c:ptCount val="1"/>
                <c:pt idx="0">
                  <c:v>Expenditures w/o adjustments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6.837606837606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309-411C-93C1-688ED7349D24}"/>
                </c:ext>
              </c:extLst>
            </c:dLbl>
            <c:dLbl>
              <c:idx val="1"/>
              <c:layout>
                <c:manualLayout>
                  <c:x val="2.698558463679944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09-411C-93C1-688ED7349D24}"/>
                </c:ext>
              </c:extLst>
            </c:dLbl>
            <c:dLbl>
              <c:idx val="2"/>
              <c:layout>
                <c:manualLayout>
                  <c:x val="4.906469933963550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309-411C-93C1-688ED7349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3"/>
                <c:pt idx="0">
                  <c:v>Base Year
2019 - 20</c:v>
                </c:pt>
                <c:pt idx="1">
                  <c:v>Year 1
2020 - 21</c:v>
                </c:pt>
                <c:pt idx="2">
                  <c:v>Year 2
2021 - 22</c:v>
                </c:pt>
              </c:strCache>
            </c:strRef>
          </c:cat>
          <c:val>
            <c:numRef>
              <c:f>'Combined in $M'!$B$57:$F$57</c:f>
              <c:numCache>
                <c:formatCode>"$"#,##0.00_);[Red]\("$"#,##0.00\)</c:formatCode>
                <c:ptCount val="3"/>
                <c:pt idx="0">
                  <c:v>692.17042853999988</c:v>
                </c:pt>
                <c:pt idx="1">
                  <c:v>696.79359293000005</c:v>
                </c:pt>
                <c:pt idx="2">
                  <c:v>685.87902541000005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309-411C-93C1-688ED7349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2360496"/>
        <c:axId val="90236132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'Combined in $M'!$A$58</c15:sqref>
                        </c15:formulaRef>
                      </c:ext>
                    </c:extLst>
                    <c:strCache>
                      <c:ptCount val="1"/>
                      <c:pt idx="0">
                        <c:v>Ending Fund Balance w/o adjustments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'Combined in $M'!$B$1:$F$1</c15:sqref>
                        </c15:formulaRef>
                      </c:ext>
                    </c:extLst>
                    <c:strCache>
                      <c:ptCount val="3"/>
                      <c:pt idx="0">
                        <c:v>Base Year
2019 - 20</c:v>
                      </c:pt>
                      <c:pt idx="1">
                        <c:v>Year 1
2020 - 21</c:v>
                      </c:pt>
                      <c:pt idx="2">
                        <c:v>Year 2
2021 - 22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'Combined in $M'!$B$58:$F$58</c15:sqref>
                        </c15:formulaRef>
                      </c:ext>
                    </c:extLst>
                    <c:numCache>
                      <c:formatCode>"$"#,##0.00_);[Red]\("$"#,##0.00\)</c:formatCode>
                      <c:ptCount val="3"/>
                      <c:pt idx="0">
                        <c:v>68.383189770000058</c:v>
                      </c:pt>
                      <c:pt idx="1">
                        <c:v>4.4387252799999217</c:v>
                      </c:pt>
                      <c:pt idx="2">
                        <c:v>-13.272344820000114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1309-411C-93C1-688ED7349D24}"/>
                  </c:ext>
                </c:extLst>
              </c15:ser>
            </c15:filteredLineSeries>
          </c:ext>
        </c:extLst>
      </c:lineChart>
      <c:catAx>
        <c:axId val="9023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361328"/>
        <c:crosses val="autoZero"/>
        <c:auto val="1"/>
        <c:lblAlgn val="ctr"/>
        <c:lblOffset val="100"/>
        <c:noMultiLvlLbl val="0"/>
      </c:catAx>
      <c:valAx>
        <c:axId val="902361328"/>
        <c:scaling>
          <c:orientation val="minMax"/>
          <c:max val="710"/>
          <c:min val="6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3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471969276330877"/>
          <c:w val="0.981989685499839"/>
          <c:h val="7.1470775987619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MYP Ending Fund Balances</a:t>
            </a:r>
            <a:endParaRPr lang="en-US">
              <a:effectLst/>
            </a:endParaRPr>
          </a:p>
        </c:rich>
      </c:tx>
      <c:layout/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11194043288922E-2"/>
          <c:y val="0.11654697717289801"/>
          <c:w val="0.88171178623190383"/>
          <c:h val="0.75738427690038979"/>
        </c:manualLayout>
      </c:layout>
      <c:lineChart>
        <c:grouping val="standard"/>
        <c:varyColors val="0"/>
        <c:ser>
          <c:idx val="0"/>
          <c:order val="0"/>
          <c:tx>
            <c:strRef>
              <c:f>'Combined in $M'!$A$35</c:f>
              <c:strCache>
                <c:ptCount val="1"/>
                <c:pt idx="0">
                  <c:v>Ending Fund Balance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3"/>
                <c:pt idx="0">
                  <c:v>Base Year
2019 - 20</c:v>
                </c:pt>
                <c:pt idx="1">
                  <c:v>Year 1
2020 - 21</c:v>
                </c:pt>
                <c:pt idx="2">
                  <c:v>Year 2
2021 - 22</c:v>
                </c:pt>
              </c:strCache>
            </c:strRef>
          </c:cat>
          <c:val>
            <c:numRef>
              <c:f>'Combined in $M'!$B$35:$F$35</c:f>
              <c:numCache>
                <c:formatCode>"$"#,##0.00_);[Red]\("$"#,##0.00\)</c:formatCode>
                <c:ptCount val="3"/>
                <c:pt idx="0">
                  <c:v>68.383189770000058</c:v>
                </c:pt>
                <c:pt idx="1">
                  <c:v>47.438725279999922</c:v>
                </c:pt>
                <c:pt idx="2">
                  <c:v>29.727655179999886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D7-48A5-89A8-BF9FC866D779}"/>
            </c:ext>
          </c:extLst>
        </c:ser>
        <c:ser>
          <c:idx val="1"/>
          <c:order val="1"/>
          <c:tx>
            <c:strRef>
              <c:f>'Combined in $M'!$A$58</c:f>
              <c:strCache>
                <c:ptCount val="1"/>
                <c:pt idx="0">
                  <c:v>Ending Fund Balance w/o adjustments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2.0980849770672705E-3"/>
                  <c:y val="2.0926751426679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D7-48A5-89A8-BF9FC866D7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in $M'!$B$1:$F$1</c:f>
              <c:strCache>
                <c:ptCount val="3"/>
                <c:pt idx="0">
                  <c:v>Base Year
2019 - 20</c:v>
                </c:pt>
                <c:pt idx="1">
                  <c:v>Year 1
2020 - 21</c:v>
                </c:pt>
                <c:pt idx="2">
                  <c:v>Year 2
2021 - 22</c:v>
                </c:pt>
              </c:strCache>
            </c:strRef>
          </c:cat>
          <c:val>
            <c:numRef>
              <c:f>'Combined in $M'!$B$58:$F$58</c:f>
              <c:numCache>
                <c:formatCode>"$"#,##0.00_);[Red]\("$"#,##0.00\)</c:formatCode>
                <c:ptCount val="3"/>
                <c:pt idx="0">
                  <c:v>68.383189770000058</c:v>
                </c:pt>
                <c:pt idx="1">
                  <c:v>4.4387252799999217</c:v>
                </c:pt>
                <c:pt idx="2">
                  <c:v>-13.272344820000114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D7-48A5-89A8-BF9FC866D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657824"/>
        <c:axId val="259659488"/>
      </c:lineChart>
      <c:catAx>
        <c:axId val="2596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659488"/>
        <c:crosses val="autoZero"/>
        <c:auto val="1"/>
        <c:lblAlgn val="ctr"/>
        <c:lblOffset val="100"/>
        <c:noMultiLvlLbl val="0"/>
      </c:catAx>
      <c:valAx>
        <c:axId val="25965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65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0.91142</cdr:x>
      <cdr:y>0.47287</cdr:y>
    </cdr:from>
    <cdr:to>
      <cdr:x>0.99553</cdr:x>
      <cdr:y>0.52713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31157" y="2414200"/>
          <a:ext cx="685800" cy="276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rPr>
            <a:t>$630.63</a:t>
          </a:r>
          <a:endParaRPr kumimoji="0" lang="en-US" sz="1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endParaRPr>
        </a:p>
      </cdr:txBody>
    </cdr:sp>
  </cdr:relSizeAnchor>
  <cdr:relSizeAnchor xmlns:cdr="http://schemas.openxmlformats.org/drawingml/2006/chartDrawing">
    <cdr:from>
      <cdr:x>0.68224</cdr:x>
      <cdr:y>0.47287</cdr:y>
    </cdr:from>
    <cdr:to>
      <cdr:x>0.76636</cdr:x>
      <cdr:y>0.52713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562600" y="2414201"/>
          <a:ext cx="685800" cy="276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rPr>
            <a:t>$638.19</a:t>
          </a:r>
          <a:endParaRPr kumimoji="0" lang="en-US" sz="1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endParaRPr>
        </a:p>
      </cdr:txBody>
    </cdr:sp>
  </cdr:relSizeAnchor>
  <cdr:relSizeAnchor xmlns:cdr="http://schemas.openxmlformats.org/drawingml/2006/chartDrawing">
    <cdr:from>
      <cdr:x>0.45794</cdr:x>
      <cdr:y>0.47222</cdr:y>
    </cdr:from>
    <cdr:to>
      <cdr:x>0.54206</cdr:x>
      <cdr:y>0.52648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733800" y="2410888"/>
          <a:ext cx="685800" cy="276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rPr>
            <a:t>$645.87</a:t>
          </a:r>
          <a:endParaRPr kumimoji="0" lang="en-US" sz="1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0.78947</cdr:x>
      <cdr:y>0.30952</cdr:y>
    </cdr:from>
    <cdr:to>
      <cdr:x>0.82456</cdr:x>
      <cdr:y>0.59524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3429000" y="990600"/>
          <a:ext cx="152400" cy="91439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19050" cap="flat" cmpd="dbl">
          <a:solidFill>
            <a:schemeClr val="accent1"/>
          </a:solidFill>
          <a:prstDash val="sysDash"/>
          <a:round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fromWordArt="0" anchor="ctr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0.5614</cdr:x>
      <cdr:y>0.38095</cdr:y>
    </cdr:from>
    <cdr:to>
      <cdr:x>0.59649</cdr:x>
      <cdr:y>0.66667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2438400" y="1219200"/>
          <a:ext cx="152400" cy="914400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  <a:ln xmlns:a="http://schemas.openxmlformats.org/drawingml/2006/main" w="19050" cap="flat" cmpd="dbl">
          <a:solidFill>
            <a:schemeClr val="tx1"/>
          </a:solidFill>
          <a:prstDash val="sysDash"/>
          <a:round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45719" tIns="45719" rIns="45719" bIns="45719" numCol="1" spcCol="38100" rtlCol="0" anchor="ctr">
          <a:sp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0.78947</cdr:x>
      <cdr:y>0.48965</cdr:y>
    </cdr:from>
    <cdr:to>
      <cdr:x>0.82456</cdr:x>
      <cdr:y>0.77536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3429000" y="1567070"/>
          <a:ext cx="152400" cy="914400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  <a:ln xmlns:a="http://schemas.openxmlformats.org/drawingml/2006/main" w="19050" cap="flat" cmpd="dbl">
          <a:solidFill>
            <a:schemeClr val="tx1"/>
          </a:solidFill>
          <a:prstDash val="sysDash"/>
          <a:round/>
        </a:ln>
        <a:effectLst xmlns:a="http://schemas.openxmlformats.org/drawingml/2006/main">
          <a:outerShdw blurRad="38100" dist="30000" dir="5400000" rotWithShape="0">
            <a:srgbClr val="000000">
              <a:alpha val="45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853" tIns="46427" rIns="92853" bIns="464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853" tIns="46427" rIns="92853" bIns="46427" rtlCol="0"/>
          <a:lstStyle>
            <a:lvl1pPr algn="r">
              <a:defRPr sz="1200"/>
            </a:lvl1pPr>
          </a:lstStyle>
          <a:p>
            <a:fld id="{B3B5C74D-7846-4141-A86A-16084C4DC627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2853" tIns="46427" rIns="92853" bIns="464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2853" tIns="46427" rIns="92853" bIns="46427" rtlCol="0" anchor="b"/>
          <a:lstStyle>
            <a:lvl1pPr algn="r">
              <a:defRPr sz="1200"/>
            </a:lvl1pPr>
          </a:lstStyle>
          <a:p>
            <a:fld id="{B038E2CF-1D65-486C-97B9-33BE2AA6B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8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</p:spPr>
        <p:txBody>
          <a:bodyPr lIns="92853" tIns="46427" rIns="92853" bIns="46427"/>
          <a:lstStyle/>
          <a:p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36415" y="4421823"/>
            <a:ext cx="5150273" cy="4189095"/>
          </a:xfrm>
          <a:prstGeom prst="rect">
            <a:avLst/>
          </a:prstGeom>
        </p:spPr>
        <p:txBody>
          <a:bodyPr lIns="92853" tIns="46427" rIns="92853" bIns="4642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31989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47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4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0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80DC-ECB3-4E1A-B8CB-70ADC9268D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98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80DC-ECB3-4E1A-B8CB-70ADC9268D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0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C80DC-ECB3-4E1A-B8CB-70ADC9268D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66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0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Positive</a:t>
            </a:r>
            <a:r>
              <a:rPr lang="en-US" baseline="0" dirty="0" smtClean="0"/>
              <a:t> certification – under the board and superintendent’s leadership we have been </a:t>
            </a:r>
            <a:r>
              <a:rPr lang="en-US" baseline="0" dirty="0" smtClean="0"/>
              <a:t>able to maintain </a:t>
            </a:r>
            <a:r>
              <a:rPr lang="en-US" baseline="0" dirty="0" smtClean="0"/>
              <a:t>a positive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7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1AF9-1DFA-4929-86BF-7C0196DDB6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8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words: </a:t>
            </a:r>
            <a:endParaRPr lang="en-US" dirty="0" smtClean="0"/>
          </a:p>
          <a:p>
            <a:r>
              <a:rPr lang="en-US" dirty="0" smtClean="0"/>
              <a:t>Four </a:t>
            </a:r>
            <a:r>
              <a:rPr lang="en-US" baseline="0" dirty="0" smtClean="0"/>
              <a:t>sides, different, circle , complete, complete picture, business, division, divide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2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LCFF - Great Model.</a:t>
            </a:r>
            <a:r>
              <a:rPr lang="en-US" baseline="0" dirty="0" smtClean="0"/>
              <a:t> Shortcomings – no funding for Local CPI (housing in OC different from that in Alpine County); SPED. One time Funding is bad.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408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Salaries + Benefits = 81.08%. Others include the OPEB Contribution – which is not projected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0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inypp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support@tinyppt.com?subject=Support" TargetMode="External"/><Relationship Id="rId4" Type="http://schemas.openxmlformats.org/officeDocument/2006/relationships/hyperlink" Target="http://facebook.com/templatebackground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" name="Shape 15"/>
          <p:cNvSpPr/>
          <p:nvPr/>
        </p:nvSpPr>
        <p:spPr>
          <a:xfrm>
            <a:off x="-9144" y="6053328"/>
            <a:ext cx="2249424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" name="Shape 16"/>
          <p:cNvSpPr/>
          <p:nvPr/>
        </p:nvSpPr>
        <p:spPr>
          <a:xfrm>
            <a:off x="2359151" y="6044184"/>
            <a:ext cx="6784849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2362200" y="6050036"/>
            <a:ext cx="6705600" cy="6858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8273660" y="278129"/>
            <a:ext cx="29288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DED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5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1371600" y="2743200"/>
            <a:ext cx="7123114" cy="16732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800">
                <a:solidFill>
                  <a:srgbClr val="424456"/>
                </a:solidFill>
              </a:defRPr>
            </a:lvl1pPr>
            <a:lvl2pPr marL="0" indent="365760">
              <a:buClrTx/>
              <a:buSzTx/>
              <a:buFontTx/>
              <a:buNone/>
              <a:defRPr sz="2800">
                <a:solidFill>
                  <a:srgbClr val="424456"/>
                </a:solidFill>
              </a:defRPr>
            </a:lvl2pPr>
            <a:lvl3pPr marL="0" indent="685800">
              <a:buClrTx/>
              <a:buSzTx/>
              <a:buFontTx/>
              <a:buNone/>
              <a:defRPr sz="2800">
                <a:solidFill>
                  <a:srgbClr val="424456"/>
                </a:solidFill>
              </a:defRPr>
            </a:lvl3pPr>
            <a:lvl4pPr marL="0" indent="1143000">
              <a:buClrTx/>
              <a:buSzTx/>
              <a:buFontTx/>
              <a:buNone/>
              <a:defRPr sz="2800">
                <a:solidFill>
                  <a:srgbClr val="424456"/>
                </a:solidFill>
              </a:defRPr>
            </a:lvl4pPr>
            <a:lvl5pPr marL="0" indent="1600200">
              <a:buClrTx/>
              <a:buSzTx/>
              <a:buFontTx/>
              <a:buNone/>
              <a:defRPr sz="2800">
                <a:solidFill>
                  <a:srgbClr val="42445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8" name="Shape 3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433853" y="1886268"/>
            <a:ext cx="427694" cy="4343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120260" y="6297929"/>
            <a:ext cx="29288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45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>
            <a:solidFill>
              <a:schemeClr val="accent2"/>
            </a:solidFill>
            <a:miter lim="800000"/>
          </a:ln>
        </p:spPr>
        <p:txBody>
          <a:bodyPr lIns="91439" tIns="91439" rIns="91439" bIns="91439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36576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14300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600200">
              <a:spcBef>
                <a:spcPts val="10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1" cy="45262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5562600" cy="551656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/>
          <p:nvPr/>
        </p:nvSpPr>
        <p:spPr>
          <a:xfrm>
            <a:off x="6096317" y="0"/>
            <a:ext cx="32004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6142037" y="609600"/>
            <a:ext cx="228601" cy="6248400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8" name="Shape 118"/>
          <p:cNvSpPr/>
          <p:nvPr/>
        </p:nvSpPr>
        <p:spPr>
          <a:xfrm>
            <a:off x="6142037" y="0"/>
            <a:ext cx="228601" cy="533400"/>
          </a:xfrm>
          <a:prstGeom prst="rect">
            <a:avLst/>
          </a:prstGeom>
          <a:solidFill>
            <a:schemeClr val="accent2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 rot="5400000">
            <a:off x="6109898" y="125730"/>
            <a:ext cx="292880" cy="281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29C59D4-3BDF-44D5-91AC-7C7B58D7F7B7}"/>
              </a:ext>
            </a:extLst>
          </p:cNvPr>
          <p:cNvGrpSpPr/>
          <p:nvPr userDrawn="1"/>
        </p:nvGrpSpPr>
        <p:grpSpPr>
          <a:xfrm>
            <a:off x="6186940" y="6300678"/>
            <a:ext cx="1902216" cy="361637"/>
            <a:chOff x="5417508" y="6941008"/>
            <a:chExt cx="3043545" cy="43396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24DE31-E7EA-4615-BBC4-7711A68D66F0}"/>
                </a:ext>
              </a:extLst>
            </p:cNvPr>
            <p:cNvSpPr/>
            <p:nvPr userDrawn="1"/>
          </p:nvSpPr>
          <p:spPr>
            <a:xfrm flipH="1">
              <a:off x="7801481" y="7261938"/>
              <a:ext cx="659572" cy="18909"/>
            </a:xfrm>
            <a:custGeom>
              <a:avLst/>
              <a:gdLst>
                <a:gd name="connsiteX0" fmla="*/ 1099751 w 1582739"/>
                <a:gd name="connsiteY0" fmla="*/ 20213 h 773975"/>
                <a:gd name="connsiteX1" fmla="*/ 1037967 w 1582739"/>
                <a:gd name="connsiteY1" fmla="*/ 20213 h 773975"/>
                <a:gd name="connsiteX2" fmla="*/ 259491 w 1582739"/>
                <a:gd name="connsiteY2" fmla="*/ 230278 h 773975"/>
                <a:gd name="connsiteX3" fmla="*/ 1581664 w 1582739"/>
                <a:gd name="connsiteY3" fmla="*/ 427986 h 773975"/>
                <a:gd name="connsiteX4" fmla="*/ 0 w 1582739"/>
                <a:gd name="connsiteY4" fmla="*/ 773975 h 773975"/>
                <a:gd name="connsiteX5" fmla="*/ 0 w 1582739"/>
                <a:gd name="connsiteY5" fmla="*/ 773975 h 773975"/>
                <a:gd name="connsiteX0" fmla="*/ 1099751 w 1582739"/>
                <a:gd name="connsiteY0" fmla="*/ 20213 h 773975"/>
                <a:gd name="connsiteX1" fmla="*/ 1037967 w 1582739"/>
                <a:gd name="connsiteY1" fmla="*/ 20213 h 773975"/>
                <a:gd name="connsiteX2" fmla="*/ 259491 w 1582739"/>
                <a:gd name="connsiteY2" fmla="*/ 230278 h 773975"/>
                <a:gd name="connsiteX3" fmla="*/ 1581664 w 1582739"/>
                <a:gd name="connsiteY3" fmla="*/ 427986 h 773975"/>
                <a:gd name="connsiteX4" fmla="*/ 0 w 1582739"/>
                <a:gd name="connsiteY4" fmla="*/ 773975 h 773975"/>
                <a:gd name="connsiteX0" fmla="*/ 1099751 w 1136322"/>
                <a:gd name="connsiteY0" fmla="*/ 20213 h 773975"/>
                <a:gd name="connsiteX1" fmla="*/ 1037967 w 1136322"/>
                <a:gd name="connsiteY1" fmla="*/ 20213 h 773975"/>
                <a:gd name="connsiteX2" fmla="*/ 259491 w 1136322"/>
                <a:gd name="connsiteY2" fmla="*/ 230278 h 773975"/>
                <a:gd name="connsiteX3" fmla="*/ 0 w 1136322"/>
                <a:gd name="connsiteY3" fmla="*/ 773975 h 773975"/>
                <a:gd name="connsiteX0" fmla="*/ 840260 w 876831"/>
                <a:gd name="connsiteY0" fmla="*/ 20213 h 230279"/>
                <a:gd name="connsiteX1" fmla="*/ 778476 w 876831"/>
                <a:gd name="connsiteY1" fmla="*/ 20213 h 230279"/>
                <a:gd name="connsiteX2" fmla="*/ 0 w 876831"/>
                <a:gd name="connsiteY2" fmla="*/ 230278 h 230279"/>
                <a:gd name="connsiteX0" fmla="*/ 513488 w 533892"/>
                <a:gd name="connsiteY0" fmla="*/ 24978 h 67167"/>
                <a:gd name="connsiteX1" fmla="*/ 451704 w 533892"/>
                <a:gd name="connsiteY1" fmla="*/ 24978 h 67167"/>
                <a:gd name="connsiteX2" fmla="*/ 0 w 533892"/>
                <a:gd name="connsiteY2" fmla="*/ 67167 h 67167"/>
                <a:gd name="connsiteX0" fmla="*/ 513488 w 533892"/>
                <a:gd name="connsiteY0" fmla="*/ 9590 h 76877"/>
                <a:gd name="connsiteX1" fmla="*/ 451704 w 533892"/>
                <a:gd name="connsiteY1" fmla="*/ 9590 h 76877"/>
                <a:gd name="connsiteX2" fmla="*/ 0 w 533892"/>
                <a:gd name="connsiteY2" fmla="*/ 51779 h 76877"/>
                <a:gd name="connsiteX0" fmla="*/ 513488 w 533892"/>
                <a:gd name="connsiteY0" fmla="*/ 9590 h 51779"/>
                <a:gd name="connsiteX1" fmla="*/ 451704 w 533892"/>
                <a:gd name="connsiteY1" fmla="*/ 9590 h 51779"/>
                <a:gd name="connsiteX2" fmla="*/ 0 w 533892"/>
                <a:gd name="connsiteY2" fmla="*/ 51779 h 51779"/>
                <a:gd name="connsiteX0" fmla="*/ 521526 w 542243"/>
                <a:gd name="connsiteY0" fmla="*/ 18519 h 22952"/>
                <a:gd name="connsiteX1" fmla="*/ 459742 w 542243"/>
                <a:gd name="connsiteY1" fmla="*/ 18519 h 22952"/>
                <a:gd name="connsiteX2" fmla="*/ 0 w 542243"/>
                <a:gd name="connsiteY2" fmla="*/ 22952 h 22952"/>
                <a:gd name="connsiteX0" fmla="*/ 521526 w 542243"/>
                <a:gd name="connsiteY0" fmla="*/ 10163 h 14596"/>
                <a:gd name="connsiteX1" fmla="*/ 459742 w 542243"/>
                <a:gd name="connsiteY1" fmla="*/ 10163 h 14596"/>
                <a:gd name="connsiteX2" fmla="*/ 0 w 542243"/>
                <a:gd name="connsiteY2" fmla="*/ 14596 h 14596"/>
                <a:gd name="connsiteX0" fmla="*/ 539612 w 556628"/>
                <a:gd name="connsiteY0" fmla="*/ 21415 h 21415"/>
                <a:gd name="connsiteX1" fmla="*/ 459742 w 556628"/>
                <a:gd name="connsiteY1" fmla="*/ 10627 h 21415"/>
                <a:gd name="connsiteX2" fmla="*/ 0 w 556628"/>
                <a:gd name="connsiteY2" fmla="*/ 15060 h 2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628" h="21415">
                  <a:moveTo>
                    <a:pt x="539612" y="21415"/>
                  </a:moveTo>
                  <a:cubicBezTo>
                    <a:pt x="578741" y="3909"/>
                    <a:pt x="549677" y="11686"/>
                    <a:pt x="459742" y="10627"/>
                  </a:cubicBezTo>
                  <a:cubicBezTo>
                    <a:pt x="369807" y="9568"/>
                    <a:pt x="124022" y="-15384"/>
                    <a:pt x="0" y="1506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  <a:headEnd type="none" w="med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>
              <a:scene3d>
                <a:camera prst="isometricOffAxis1Top"/>
                <a:lightRig rig="threePt" dir="t"/>
              </a:scene3d>
            </a:bodyPr>
            <a:lstStyle/>
            <a:p>
              <a:pPr algn="ctr"/>
              <a:endParaRPr lang="en-US" sz="688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0259E9-496D-420C-B91C-2F4ED9F0E3B9}"/>
                </a:ext>
              </a:extLst>
            </p:cNvPr>
            <p:cNvSpPr/>
            <p:nvPr userDrawn="1"/>
          </p:nvSpPr>
          <p:spPr>
            <a:xfrm>
              <a:off x="5417508" y="6941008"/>
              <a:ext cx="2498633" cy="433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446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50" b="0" i="1" kern="1200" cap="none" spc="0" dirty="0">
                  <a:ln w="0"/>
                  <a:solidFill>
                    <a:schemeClr val="bg1">
                      <a:lumMod val="95000"/>
                    </a:schemeClr>
                  </a:solidFill>
                  <a:effectLst/>
                  <a:latin typeface="Segoe Print" panose="02000600000000000000" pitchFamily="2" charset="0"/>
                  <a:ea typeface="+mn-ea"/>
                  <a:cs typeface="+mn-cs"/>
                </a:rPr>
                <a:t>tinyppt.com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FF7685-6BA8-46A3-8FF9-45E76C44DD40}"/>
              </a:ext>
            </a:extLst>
          </p:cNvPr>
          <p:cNvGrpSpPr/>
          <p:nvPr userDrawn="1"/>
        </p:nvGrpSpPr>
        <p:grpSpPr>
          <a:xfrm>
            <a:off x="8484205" y="5162592"/>
            <a:ext cx="511094" cy="1506603"/>
            <a:chOff x="11740266" y="3088595"/>
            <a:chExt cx="1090383" cy="2410680"/>
          </a:xfrm>
        </p:grpSpPr>
        <p:pic>
          <p:nvPicPr>
            <p:cNvPr id="13" name="Picture 12">
              <a:hlinkClick r:id="rId2"/>
              <a:extLst>
                <a:ext uri="{FF2B5EF4-FFF2-40B4-BE49-F238E27FC236}">
                  <a16:creationId xmlns:a16="http://schemas.microsoft.com/office/drawing/2014/main" id="{E31F03A9-7F94-4394-A6F1-9065EEA758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13" t="36765" r="33001" b="35534"/>
            <a:stretch/>
          </p:blipFill>
          <p:spPr>
            <a:xfrm flipH="1">
              <a:off x="11740266" y="3088595"/>
              <a:ext cx="959072" cy="838443"/>
            </a:xfrm>
            <a:prstGeom prst="rect">
              <a:avLst/>
            </a:prstGeom>
            <a:effectLst/>
          </p:spPr>
        </p:pic>
        <p:pic>
          <p:nvPicPr>
            <p:cNvPr id="14" name="Picture 13">
              <a:hlinkClick r:id="rId4"/>
              <a:extLst>
                <a:ext uri="{FF2B5EF4-FFF2-40B4-BE49-F238E27FC236}">
                  <a16:creationId xmlns:a16="http://schemas.microsoft.com/office/drawing/2014/main" id="{A90004B9-D36A-47BD-B90F-4B1994A23F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4" t="69933" b="2366"/>
            <a:stretch/>
          </p:blipFill>
          <p:spPr>
            <a:xfrm>
              <a:off x="11871577" y="3863271"/>
              <a:ext cx="959072" cy="838443"/>
            </a:xfrm>
            <a:prstGeom prst="rect">
              <a:avLst/>
            </a:prstGeom>
            <a:effectLst/>
          </p:spPr>
        </p:pic>
        <p:pic>
          <p:nvPicPr>
            <p:cNvPr id="15" name="Picture 14">
              <a:hlinkClick r:id="rId5"/>
              <a:extLst>
                <a:ext uri="{FF2B5EF4-FFF2-40B4-BE49-F238E27FC236}">
                  <a16:creationId xmlns:a16="http://schemas.microsoft.com/office/drawing/2014/main" id="{4DF9B10F-831B-4F92-903B-F507D54F7C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" t="4166" r="66161" b="68133"/>
            <a:stretch/>
          </p:blipFill>
          <p:spPr>
            <a:xfrm flipH="1">
              <a:off x="11752792" y="4660832"/>
              <a:ext cx="959072" cy="838443"/>
            </a:xfrm>
            <a:prstGeom prst="rect">
              <a:avLst/>
            </a:prstGeom>
            <a:effectLst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4292F-1623-48C4-8266-0816DF542B3B}"/>
              </a:ext>
            </a:extLst>
          </p:cNvPr>
          <p:cNvGrpSpPr/>
          <p:nvPr userDrawn="1"/>
        </p:nvGrpSpPr>
        <p:grpSpPr>
          <a:xfrm>
            <a:off x="6948013" y="5856312"/>
            <a:ext cx="1120117" cy="38099"/>
            <a:chOff x="6081486" y="2315030"/>
            <a:chExt cx="4347029" cy="2902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F04DF6-516D-47AE-9B06-A8F92C0FC48C}"/>
                </a:ext>
              </a:extLst>
            </p:cNvPr>
            <p:cNvSpPr/>
            <p:nvPr userDrawn="1"/>
          </p:nvSpPr>
          <p:spPr>
            <a:xfrm>
              <a:off x="6081486" y="2315030"/>
              <a:ext cx="914400" cy="290285"/>
            </a:xfrm>
            <a:prstGeom prst="rect">
              <a:avLst/>
            </a:prstGeom>
            <a:solidFill>
              <a:srgbClr val="E54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8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842FEB-4757-4638-B3A4-975B61A29B1F}"/>
                </a:ext>
              </a:extLst>
            </p:cNvPr>
            <p:cNvSpPr/>
            <p:nvPr userDrawn="1"/>
          </p:nvSpPr>
          <p:spPr>
            <a:xfrm>
              <a:off x="6939643" y="2315030"/>
              <a:ext cx="914400" cy="290285"/>
            </a:xfrm>
            <a:prstGeom prst="rect">
              <a:avLst/>
            </a:prstGeom>
            <a:solidFill>
              <a:srgbClr val="F97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8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1F16C3-55C2-46F2-A4E0-71C2D3A2A28A}"/>
                </a:ext>
              </a:extLst>
            </p:cNvPr>
            <p:cNvSpPr/>
            <p:nvPr userDrawn="1"/>
          </p:nvSpPr>
          <p:spPr>
            <a:xfrm>
              <a:off x="7797800" y="2315030"/>
              <a:ext cx="914400" cy="290285"/>
            </a:xfrm>
            <a:prstGeom prst="rect">
              <a:avLst/>
            </a:prstGeom>
            <a:solidFill>
              <a:srgbClr val="FEB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8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440612-0EA5-4826-90BD-CEED0E9E5414}"/>
                </a:ext>
              </a:extLst>
            </p:cNvPr>
            <p:cNvSpPr/>
            <p:nvPr userDrawn="1"/>
          </p:nvSpPr>
          <p:spPr>
            <a:xfrm>
              <a:off x="8655957" y="2315030"/>
              <a:ext cx="914400" cy="290285"/>
            </a:xfrm>
            <a:prstGeom prst="rect">
              <a:avLst/>
            </a:prstGeom>
            <a:solidFill>
              <a:srgbClr val="00C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8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3B6CE1-DF88-42EF-A72B-8D164947D796}"/>
                </a:ext>
              </a:extLst>
            </p:cNvPr>
            <p:cNvSpPr/>
            <p:nvPr userDrawn="1"/>
          </p:nvSpPr>
          <p:spPr>
            <a:xfrm>
              <a:off x="9514115" y="2315032"/>
              <a:ext cx="914400" cy="290285"/>
            </a:xfrm>
            <a:prstGeom prst="rect">
              <a:avLst/>
            </a:prstGeom>
            <a:solidFill>
              <a:srgbClr val="0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88" dirty="0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D9BB550-5684-4AD1-BF2E-21EC5A4C1CB9}"/>
              </a:ext>
            </a:extLst>
          </p:cNvPr>
          <p:cNvSpPr/>
          <p:nvPr userDrawn="1"/>
        </p:nvSpPr>
        <p:spPr>
          <a:xfrm>
            <a:off x="7817679" y="6425769"/>
            <a:ext cx="1019433" cy="287638"/>
          </a:xfrm>
          <a:prstGeom prst="ellipse">
            <a:avLst/>
          </a:prstGeom>
          <a:gradFill flip="none" rotWithShape="1">
            <a:gsLst>
              <a:gs pos="0">
                <a:srgbClr val="534D39">
                  <a:alpha val="45000"/>
                </a:srgbClr>
              </a:gs>
              <a:gs pos="100000">
                <a:srgbClr val="9C9173">
                  <a:alpha val="4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500">
              <a:defRPr/>
            </a:pPr>
            <a:endParaRPr lang="en-US" sz="688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5D6C7C-6326-4A90-AABB-96578EDE8E20}"/>
              </a:ext>
            </a:extLst>
          </p:cNvPr>
          <p:cNvGrpSpPr/>
          <p:nvPr userDrawn="1"/>
        </p:nvGrpSpPr>
        <p:grpSpPr>
          <a:xfrm rot="1059358">
            <a:off x="8097535" y="5135938"/>
            <a:ext cx="318285" cy="1496077"/>
            <a:chOff x="7637507" y="1421845"/>
            <a:chExt cx="651281" cy="3810660"/>
          </a:xfrm>
          <a:effectLst/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CBD657-D453-4CEA-A303-8E92659D18FD}"/>
                </a:ext>
              </a:extLst>
            </p:cNvPr>
            <p:cNvGrpSpPr/>
            <p:nvPr/>
          </p:nvGrpSpPr>
          <p:grpSpPr>
            <a:xfrm>
              <a:off x="7655506" y="2808678"/>
              <a:ext cx="607331" cy="2423827"/>
              <a:chOff x="2700879" y="1478500"/>
              <a:chExt cx="482093" cy="1843943"/>
            </a:xfrm>
          </p:grpSpPr>
          <p:sp>
            <p:nvSpPr>
              <p:cNvPr id="49" name="Freeform 66">
                <a:extLst>
                  <a:ext uri="{FF2B5EF4-FFF2-40B4-BE49-F238E27FC236}">
                    <a16:creationId xmlns:a16="http://schemas.microsoft.com/office/drawing/2014/main" id="{98D8C07C-BC74-4389-AEFC-C85DF78769F2}"/>
                  </a:ext>
                </a:extLst>
              </p:cNvPr>
              <p:cNvSpPr/>
              <p:nvPr/>
            </p:nvSpPr>
            <p:spPr>
              <a:xfrm flipV="1">
                <a:off x="2700879" y="1478500"/>
                <a:ext cx="482093" cy="1834742"/>
              </a:xfrm>
              <a:custGeom>
                <a:avLst/>
                <a:gdLst>
                  <a:gd name="connsiteX0" fmla="*/ 0 w 940813"/>
                  <a:gd name="connsiteY0" fmla="*/ 3496036 h 3496036"/>
                  <a:gd name="connsiteX1" fmla="*/ 940535 w 940813"/>
                  <a:gd name="connsiteY1" fmla="*/ 3496036 h 3496036"/>
                  <a:gd name="connsiteX2" fmla="*/ 940535 w 940813"/>
                  <a:gd name="connsiteY2" fmla="*/ 887080 h 3496036"/>
                  <a:gd name="connsiteX3" fmla="*/ 940813 w 940813"/>
                  <a:gd name="connsiteY3" fmla="*/ 887080 h 3496036"/>
                  <a:gd name="connsiteX4" fmla="*/ 470407 w 940813"/>
                  <a:gd name="connsiteY4" fmla="*/ 0 h 3496036"/>
                  <a:gd name="connsiteX5" fmla="*/ 139 w 940813"/>
                  <a:gd name="connsiteY5" fmla="*/ 886818 h 3496036"/>
                  <a:gd name="connsiteX6" fmla="*/ 0 w 940813"/>
                  <a:gd name="connsiteY6" fmla="*/ 886818 h 3496036"/>
                  <a:gd name="connsiteX7" fmla="*/ 0 w 940813"/>
                  <a:gd name="connsiteY7" fmla="*/ 887080 h 34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813" h="3496036">
                    <a:moveTo>
                      <a:pt x="0" y="3496036"/>
                    </a:moveTo>
                    <a:lnTo>
                      <a:pt x="940535" y="3496036"/>
                    </a:lnTo>
                    <a:lnTo>
                      <a:pt x="940535" y="887080"/>
                    </a:lnTo>
                    <a:lnTo>
                      <a:pt x="940813" y="887080"/>
                    </a:lnTo>
                    <a:lnTo>
                      <a:pt x="470407" y="0"/>
                    </a:lnTo>
                    <a:lnTo>
                      <a:pt x="139" y="886818"/>
                    </a:lnTo>
                    <a:lnTo>
                      <a:pt x="0" y="886818"/>
                    </a:lnTo>
                    <a:lnTo>
                      <a:pt x="0" y="8870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E2C5"/>
                  </a:gs>
                  <a:gs pos="57000">
                    <a:srgbClr val="E8A374"/>
                  </a:gs>
                  <a:gs pos="94631">
                    <a:srgbClr val="F1BF99"/>
                  </a:gs>
                  <a:gs pos="73000">
                    <a:srgbClr val="C37E45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0" name="Freeform 67">
                <a:extLst>
                  <a:ext uri="{FF2B5EF4-FFF2-40B4-BE49-F238E27FC236}">
                    <a16:creationId xmlns:a16="http://schemas.microsoft.com/office/drawing/2014/main" id="{23AEAC7F-CF66-46B8-A2AA-FE3FC6EB0BF5}"/>
                  </a:ext>
                </a:extLst>
              </p:cNvPr>
              <p:cNvSpPr/>
              <p:nvPr/>
            </p:nvSpPr>
            <p:spPr>
              <a:xfrm>
                <a:off x="2873754" y="3173373"/>
                <a:ext cx="109461" cy="116951"/>
              </a:xfrm>
              <a:custGeom>
                <a:avLst/>
                <a:gdLst>
                  <a:gd name="connsiteX0" fmla="*/ 0 w 206467"/>
                  <a:gd name="connsiteY0" fmla="*/ 0 h 177143"/>
                  <a:gd name="connsiteX1" fmla="*/ 206467 w 206467"/>
                  <a:gd name="connsiteY1" fmla="*/ 177143 h 177143"/>
                  <a:gd name="connsiteX2" fmla="*/ 206467 w 206467"/>
                  <a:gd name="connsiteY2" fmla="*/ 177143 h 177143"/>
                  <a:gd name="connsiteX3" fmla="*/ 0 w 206467"/>
                  <a:gd name="connsiteY3" fmla="*/ 0 h 177143"/>
                  <a:gd name="connsiteX4" fmla="*/ 0 w 206467"/>
                  <a:gd name="connsiteY4" fmla="*/ 0 h 1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67" h="177143">
                    <a:moveTo>
                      <a:pt x="0" y="0"/>
                    </a:moveTo>
                    <a:lnTo>
                      <a:pt x="206467" y="177143"/>
                    </a:lnTo>
                    <a:lnTo>
                      <a:pt x="206467" y="1771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66CAF"/>
                  </a:gs>
                  <a:gs pos="100000">
                    <a:srgbClr val="9B89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id="{F90678BA-9184-4E66-9764-1C0A0EAAC33F}"/>
                  </a:ext>
                </a:extLst>
              </p:cNvPr>
              <p:cNvSpPr/>
              <p:nvPr/>
            </p:nvSpPr>
            <p:spPr>
              <a:xfrm flipV="1">
                <a:off x="2861078" y="3166736"/>
                <a:ext cx="156913" cy="155707"/>
              </a:xfrm>
              <a:custGeom>
                <a:avLst/>
                <a:gdLst>
                  <a:gd name="connsiteX0" fmla="*/ 0 w 227006"/>
                  <a:gd name="connsiteY0" fmla="*/ 195768 h 195768"/>
                  <a:gd name="connsiteX1" fmla="*/ 227006 w 227006"/>
                  <a:gd name="connsiteY1" fmla="*/ 195768 h 195768"/>
                  <a:gd name="connsiteX2" fmla="*/ 113503 w 227006"/>
                  <a:gd name="connsiteY2" fmla="*/ 0 h 19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006" h="195768">
                    <a:moveTo>
                      <a:pt x="0" y="195768"/>
                    </a:moveTo>
                    <a:lnTo>
                      <a:pt x="227006" y="195768"/>
                    </a:lnTo>
                    <a:lnTo>
                      <a:pt x="113503" y="0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chemeClr val="tx1"/>
                  </a:gs>
                  <a:gs pos="4900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E2D122-A5D3-43E2-BC32-E2B4B261D24D}"/>
                </a:ext>
              </a:extLst>
            </p:cNvPr>
            <p:cNvGrpSpPr/>
            <p:nvPr/>
          </p:nvGrpSpPr>
          <p:grpSpPr>
            <a:xfrm flipH="1">
              <a:off x="7654600" y="2180364"/>
              <a:ext cx="609948" cy="2442293"/>
              <a:chOff x="3835539" y="-680458"/>
              <a:chExt cx="499930" cy="616394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6DF6B76-66A5-4B82-84DD-BA8CECCC14E7}"/>
                  </a:ext>
                </a:extLst>
              </p:cNvPr>
              <p:cNvGrpSpPr/>
              <p:nvPr/>
            </p:nvGrpSpPr>
            <p:grpSpPr>
              <a:xfrm>
                <a:off x="3835539" y="4084854"/>
                <a:ext cx="499930" cy="1398634"/>
                <a:chOff x="2689204" y="1450752"/>
                <a:chExt cx="499930" cy="1398634"/>
              </a:xfrm>
            </p:grpSpPr>
            <p:sp>
              <p:nvSpPr>
                <p:cNvPr id="46" name="Freeform 68">
                  <a:extLst>
                    <a:ext uri="{FF2B5EF4-FFF2-40B4-BE49-F238E27FC236}">
                      <a16:creationId xmlns:a16="http://schemas.microsoft.com/office/drawing/2014/main" id="{320CC9CC-1829-4C1E-91BF-A43D83736442}"/>
                    </a:ext>
                  </a:extLst>
                </p:cNvPr>
                <p:cNvSpPr/>
                <p:nvPr/>
              </p:nvSpPr>
              <p:spPr>
                <a:xfrm>
                  <a:off x="2821221" y="1450752"/>
                  <a:ext cx="241840" cy="1364199"/>
                </a:xfrm>
                <a:custGeom>
                  <a:avLst/>
                  <a:gdLst>
                    <a:gd name="connsiteX0" fmla="*/ 0 w 451189"/>
                    <a:gd name="connsiteY0" fmla="*/ 0 h 2225348"/>
                    <a:gd name="connsiteX1" fmla="*/ 451189 w 451189"/>
                    <a:gd name="connsiteY1" fmla="*/ 0 h 2225348"/>
                    <a:gd name="connsiteX2" fmla="*/ 451189 w 451189"/>
                    <a:gd name="connsiteY2" fmla="*/ 2038397 h 2225348"/>
                    <a:gd name="connsiteX3" fmla="*/ 447870 w 451189"/>
                    <a:gd name="connsiteY3" fmla="*/ 2035549 h 2225348"/>
                    <a:gd name="connsiteX4" fmla="*/ 226652 w 451189"/>
                    <a:gd name="connsiteY4" fmla="*/ 2225348 h 2225348"/>
                    <a:gd name="connsiteX5" fmla="*/ 206467 w 451189"/>
                    <a:gd name="connsiteY5" fmla="*/ 2225348 h 2225348"/>
                    <a:gd name="connsiteX6" fmla="*/ 0 w 451189"/>
                    <a:gd name="connsiteY6" fmla="*/ 2048205 h 2225348"/>
                    <a:gd name="connsiteX7" fmla="*/ 0 w 451189"/>
                    <a:gd name="connsiteY7" fmla="*/ 0 h 222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1189" h="2225348">
                      <a:moveTo>
                        <a:pt x="0" y="0"/>
                      </a:moveTo>
                      <a:lnTo>
                        <a:pt x="451189" y="0"/>
                      </a:lnTo>
                      <a:lnTo>
                        <a:pt x="451189" y="2038397"/>
                      </a:lnTo>
                      <a:lnTo>
                        <a:pt x="447870" y="2035549"/>
                      </a:lnTo>
                      <a:lnTo>
                        <a:pt x="226652" y="2225348"/>
                      </a:lnTo>
                      <a:lnTo>
                        <a:pt x="206467" y="2225348"/>
                      </a:lnTo>
                      <a:lnTo>
                        <a:pt x="0" y="2048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7" name="Freeform 69">
                  <a:extLst>
                    <a:ext uri="{FF2B5EF4-FFF2-40B4-BE49-F238E27FC236}">
                      <a16:creationId xmlns:a16="http://schemas.microsoft.com/office/drawing/2014/main" id="{1988060F-5951-4BB2-B535-62DC65AA8279}"/>
                    </a:ext>
                  </a:extLst>
                </p:cNvPr>
                <p:cNvSpPr/>
                <p:nvPr/>
              </p:nvSpPr>
              <p:spPr>
                <a:xfrm>
                  <a:off x="2689204" y="1450752"/>
                  <a:ext cx="132017" cy="139863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8" name="Freeform 70">
                  <a:extLst>
                    <a:ext uri="{FF2B5EF4-FFF2-40B4-BE49-F238E27FC236}">
                      <a16:creationId xmlns:a16="http://schemas.microsoft.com/office/drawing/2014/main" id="{96D3FAF5-32FC-4B80-89A9-9ED3186A0B8D}"/>
                    </a:ext>
                  </a:extLst>
                </p:cNvPr>
                <p:cNvSpPr/>
                <p:nvPr/>
              </p:nvSpPr>
              <p:spPr>
                <a:xfrm flipH="1">
                  <a:off x="3059417" y="1450752"/>
                  <a:ext cx="129717" cy="139863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70E5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85834B9-FEA7-49B6-8B61-8D45DC7763F3}"/>
                  </a:ext>
                </a:extLst>
              </p:cNvPr>
              <p:cNvGrpSpPr/>
              <p:nvPr/>
            </p:nvGrpSpPr>
            <p:grpSpPr>
              <a:xfrm>
                <a:off x="3836436" y="-680458"/>
                <a:ext cx="498638" cy="5503876"/>
                <a:chOff x="2687893" y="1220531"/>
                <a:chExt cx="498638" cy="1628854"/>
              </a:xfrm>
            </p:grpSpPr>
            <p:sp>
              <p:nvSpPr>
                <p:cNvPr id="43" name="Freeform 68">
                  <a:extLst>
                    <a:ext uri="{FF2B5EF4-FFF2-40B4-BE49-F238E27FC236}">
                      <a16:creationId xmlns:a16="http://schemas.microsoft.com/office/drawing/2014/main" id="{9DE53B27-2C23-4716-90DA-CBA07DD2A6FF}"/>
                    </a:ext>
                  </a:extLst>
                </p:cNvPr>
                <p:cNvSpPr/>
                <p:nvPr/>
              </p:nvSpPr>
              <p:spPr>
                <a:xfrm>
                  <a:off x="2817610" y="1226200"/>
                  <a:ext cx="239204" cy="1588751"/>
                </a:xfrm>
                <a:custGeom>
                  <a:avLst/>
                  <a:gdLst>
                    <a:gd name="connsiteX0" fmla="*/ 0 w 451189"/>
                    <a:gd name="connsiteY0" fmla="*/ 0 h 2225348"/>
                    <a:gd name="connsiteX1" fmla="*/ 451189 w 451189"/>
                    <a:gd name="connsiteY1" fmla="*/ 0 h 2225348"/>
                    <a:gd name="connsiteX2" fmla="*/ 451189 w 451189"/>
                    <a:gd name="connsiteY2" fmla="*/ 2038397 h 2225348"/>
                    <a:gd name="connsiteX3" fmla="*/ 447870 w 451189"/>
                    <a:gd name="connsiteY3" fmla="*/ 2035549 h 2225348"/>
                    <a:gd name="connsiteX4" fmla="*/ 226652 w 451189"/>
                    <a:gd name="connsiteY4" fmla="*/ 2225348 h 2225348"/>
                    <a:gd name="connsiteX5" fmla="*/ 206467 w 451189"/>
                    <a:gd name="connsiteY5" fmla="*/ 2225348 h 2225348"/>
                    <a:gd name="connsiteX6" fmla="*/ 0 w 451189"/>
                    <a:gd name="connsiteY6" fmla="*/ 2048205 h 2225348"/>
                    <a:gd name="connsiteX7" fmla="*/ 0 w 451189"/>
                    <a:gd name="connsiteY7" fmla="*/ 0 h 222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1189" h="2225348">
                      <a:moveTo>
                        <a:pt x="0" y="0"/>
                      </a:moveTo>
                      <a:lnTo>
                        <a:pt x="451189" y="0"/>
                      </a:lnTo>
                      <a:lnTo>
                        <a:pt x="451189" y="2038397"/>
                      </a:lnTo>
                      <a:lnTo>
                        <a:pt x="447870" y="2035549"/>
                      </a:lnTo>
                      <a:lnTo>
                        <a:pt x="226652" y="2225348"/>
                      </a:lnTo>
                      <a:lnTo>
                        <a:pt x="206467" y="2225348"/>
                      </a:lnTo>
                      <a:lnTo>
                        <a:pt x="0" y="2048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4" name="Freeform 69">
                  <a:extLst>
                    <a:ext uri="{FF2B5EF4-FFF2-40B4-BE49-F238E27FC236}">
                      <a16:creationId xmlns:a16="http://schemas.microsoft.com/office/drawing/2014/main" id="{1863AFC8-87F1-40C5-9B78-1EC5B90E9653}"/>
                    </a:ext>
                  </a:extLst>
                </p:cNvPr>
                <p:cNvSpPr/>
                <p:nvPr/>
              </p:nvSpPr>
              <p:spPr>
                <a:xfrm>
                  <a:off x="2687893" y="1220531"/>
                  <a:ext cx="129717" cy="162885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5" name="Freeform 70">
                  <a:extLst>
                    <a:ext uri="{FF2B5EF4-FFF2-40B4-BE49-F238E27FC236}">
                      <a16:creationId xmlns:a16="http://schemas.microsoft.com/office/drawing/2014/main" id="{61BD82BF-5B01-4693-82FF-06555681283B}"/>
                    </a:ext>
                  </a:extLst>
                </p:cNvPr>
                <p:cNvSpPr/>
                <p:nvPr/>
              </p:nvSpPr>
              <p:spPr>
                <a:xfrm flipH="1">
                  <a:off x="3056814" y="1220531"/>
                  <a:ext cx="129717" cy="162885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70E5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5D2D777-D0D5-428D-BF7B-85E060065E98}"/>
                </a:ext>
              </a:extLst>
            </p:cNvPr>
            <p:cNvGrpSpPr/>
            <p:nvPr/>
          </p:nvGrpSpPr>
          <p:grpSpPr>
            <a:xfrm>
              <a:off x="7637507" y="1421845"/>
              <a:ext cx="651281" cy="791039"/>
              <a:chOff x="8919405" y="2777485"/>
              <a:chExt cx="651281" cy="791039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440CCFE-EE31-45CC-98E9-BCEDDB3B77D1}"/>
                  </a:ext>
                </a:extLst>
              </p:cNvPr>
              <p:cNvSpPr/>
              <p:nvPr/>
            </p:nvSpPr>
            <p:spPr>
              <a:xfrm>
                <a:off x="8963554" y="2777485"/>
                <a:ext cx="560792" cy="356900"/>
              </a:xfrm>
              <a:prstGeom prst="roundRect">
                <a:avLst/>
              </a:prstGeom>
              <a:gradFill flip="none" rotWithShape="1">
                <a:gsLst>
                  <a:gs pos="71000">
                    <a:schemeClr val="bg1">
                      <a:lumMod val="95000"/>
                    </a:schemeClr>
                  </a:gs>
                  <a:gs pos="100000">
                    <a:srgbClr val="E46184"/>
                  </a:gs>
                  <a:gs pos="46000">
                    <a:srgbClr val="E66889"/>
                  </a:gs>
                  <a:gs pos="0">
                    <a:srgbClr val="DF4D7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4A4F23-2732-4E6C-A4F4-9D4619F05614}"/>
                  </a:ext>
                </a:extLst>
              </p:cNvPr>
              <p:cNvSpPr/>
              <p:nvPr/>
            </p:nvSpPr>
            <p:spPr>
              <a:xfrm>
                <a:off x="8937467" y="3083501"/>
                <a:ext cx="608372" cy="485023"/>
              </a:xfrm>
              <a:prstGeom prst="rect">
                <a:avLst/>
              </a:prstGeom>
              <a:gradFill flip="none" rotWithShape="1">
                <a:gsLst>
                  <a:gs pos="71000">
                    <a:schemeClr val="bg1">
                      <a:lumMod val="95000"/>
                    </a:schemeClr>
                  </a:gs>
                  <a:gs pos="55000">
                    <a:schemeClr val="bg2">
                      <a:lumMod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31000">
                    <a:schemeClr val="bg1">
                      <a:lumMod val="95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  <a:tileRect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F765F63-B31F-4DDC-BA64-DF5CDE3444C1}"/>
                  </a:ext>
                </a:extLst>
              </p:cNvPr>
              <p:cNvSpPr/>
              <p:nvPr/>
            </p:nvSpPr>
            <p:spPr>
              <a:xfrm flipV="1">
                <a:off x="8922721" y="3105769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E0205DB-0B41-47F5-8A51-8EEABD8F6511}"/>
                  </a:ext>
                </a:extLst>
              </p:cNvPr>
              <p:cNvGrpSpPr/>
              <p:nvPr/>
            </p:nvGrpSpPr>
            <p:grpSpPr>
              <a:xfrm>
                <a:off x="8983046" y="3267120"/>
                <a:ext cx="522530" cy="86824"/>
                <a:chOff x="9025949" y="3107668"/>
                <a:chExt cx="444569" cy="85723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3EF29D1-06DF-4C02-811F-9E0EC2EEEB4F}"/>
                    </a:ext>
                  </a:extLst>
                </p:cNvPr>
                <p:cNvSpPr/>
                <p:nvPr/>
              </p:nvSpPr>
              <p:spPr>
                <a:xfrm>
                  <a:off x="9219536" y="3123987"/>
                  <a:ext cx="46618" cy="6940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82CD625-7B20-4BD9-A7D5-41984B41FD22}"/>
                    </a:ext>
                  </a:extLst>
                </p:cNvPr>
                <p:cNvSpPr/>
                <p:nvPr/>
              </p:nvSpPr>
              <p:spPr>
                <a:xfrm>
                  <a:off x="9326856" y="3117555"/>
                  <a:ext cx="43813" cy="6522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AD7C70E-EC5F-4D6E-843D-D23F3E004CEA}"/>
                    </a:ext>
                  </a:extLst>
                </p:cNvPr>
                <p:cNvSpPr/>
                <p:nvPr/>
              </p:nvSpPr>
              <p:spPr>
                <a:xfrm>
                  <a:off x="9431371" y="3107668"/>
                  <a:ext cx="39147" cy="5828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ACEEF3D-D371-484C-9423-D2C0868404DB}"/>
                    </a:ext>
                  </a:extLst>
                </p:cNvPr>
                <p:cNvSpPr/>
                <p:nvPr/>
              </p:nvSpPr>
              <p:spPr>
                <a:xfrm rot="5400000">
                  <a:off x="9104314" y="3136300"/>
                  <a:ext cx="65228" cy="4381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A6F8211-25E8-4254-8D79-6F5F2E79B709}"/>
                    </a:ext>
                  </a:extLst>
                </p:cNvPr>
                <p:cNvSpPr/>
                <p:nvPr/>
              </p:nvSpPr>
              <p:spPr>
                <a:xfrm rot="5400000">
                  <a:off x="9016382" y="3128111"/>
                  <a:ext cx="58282" cy="3914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4794"/>
                  <a:endParaRPr lang="en-US" sz="688" dirty="0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9CF1F1-AFFA-4C83-B35F-1CB30EC7C284}"/>
                  </a:ext>
                </a:extLst>
              </p:cNvPr>
              <p:cNvSpPr/>
              <p:nvPr/>
            </p:nvSpPr>
            <p:spPr>
              <a:xfrm flipV="1">
                <a:off x="8929074" y="3210455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10B0FE-4262-40CA-B0FC-2019A920F380}"/>
                  </a:ext>
                </a:extLst>
              </p:cNvPr>
              <p:cNvSpPr/>
              <p:nvPr/>
            </p:nvSpPr>
            <p:spPr>
              <a:xfrm flipV="1">
                <a:off x="8922720" y="3154762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67BAF95-6E67-4555-B941-0EFDACF2561F}"/>
                  </a:ext>
                </a:extLst>
              </p:cNvPr>
              <p:cNvSpPr/>
              <p:nvPr/>
            </p:nvSpPr>
            <p:spPr>
              <a:xfrm flipV="1">
                <a:off x="8923423" y="3385325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55100A4-DB7F-4C7B-B2F1-55BE3A2602E4}"/>
                  </a:ext>
                </a:extLst>
              </p:cNvPr>
              <p:cNvSpPr/>
              <p:nvPr/>
            </p:nvSpPr>
            <p:spPr>
              <a:xfrm flipV="1">
                <a:off x="8919405" y="3490543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1233F8B-35C0-4F93-9491-8E497A4CD640}"/>
                  </a:ext>
                </a:extLst>
              </p:cNvPr>
              <p:cNvSpPr/>
              <p:nvPr/>
            </p:nvSpPr>
            <p:spPr>
              <a:xfrm flipV="1">
                <a:off x="8919405" y="3438149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4794"/>
                <a:endParaRPr lang="en-US" sz="688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AC0AAEB-AAB2-42D0-AAC8-94E438C9E300}"/>
              </a:ext>
            </a:extLst>
          </p:cNvPr>
          <p:cNvSpPr/>
          <p:nvPr userDrawn="1"/>
        </p:nvSpPr>
        <p:spPr>
          <a:xfrm>
            <a:off x="6942923" y="5943345"/>
            <a:ext cx="105509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46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5" b="0" kern="120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designed by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A49353-0392-46F9-AEFA-8526E6156272}"/>
              </a:ext>
            </a:extLst>
          </p:cNvPr>
          <p:cNvSpPr txBox="1"/>
          <p:nvPr userDrawn="1"/>
        </p:nvSpPr>
        <p:spPr>
          <a:xfrm rot="21591437">
            <a:off x="6854376" y="5407632"/>
            <a:ext cx="1250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6467">
              <a:defRPr/>
            </a:pPr>
            <a:r>
              <a:rPr lang="en-US" sz="1500" b="0" kern="120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EDUCATION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107691-0DF9-4EE7-9D7B-D283473EA09F}"/>
              </a:ext>
            </a:extLst>
          </p:cNvPr>
          <p:cNvSpPr txBox="1"/>
          <p:nvPr userDrawn="1"/>
        </p:nvSpPr>
        <p:spPr>
          <a:xfrm rot="21591437">
            <a:off x="6774358" y="5134153"/>
            <a:ext cx="1425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6467">
              <a:defRPr/>
            </a:pPr>
            <a:r>
              <a:rPr lang="en-US" sz="1500" b="0" kern="120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828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8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234439"/>
            <a:ext cx="9144000" cy="320041"/>
          </a:xfrm>
          <a:prstGeom prst="rect">
            <a:avLst/>
          </a:prstGeom>
          <a:solidFill>
            <a:srgbClr val="FFFFF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Shape 3"/>
          <p:cNvSpPr/>
          <p:nvPr/>
        </p:nvSpPr>
        <p:spPr>
          <a:xfrm>
            <a:off x="0" y="1280160"/>
            <a:ext cx="533400" cy="228601"/>
          </a:xfrm>
          <a:prstGeom prst="rect">
            <a:avLst/>
          </a:prstGeom>
          <a:solidFill>
            <a:schemeClr val="accent2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hape 4"/>
          <p:cNvSpPr/>
          <p:nvPr/>
        </p:nvSpPr>
        <p:spPr>
          <a:xfrm>
            <a:off x="590550" y="1280160"/>
            <a:ext cx="8553450" cy="228601"/>
          </a:xfrm>
          <a:prstGeom prst="rect">
            <a:avLst/>
          </a:pr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0260" y="1253489"/>
            <a:ext cx="29288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24456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320040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0000"/>
        <a:buFont typeface="Wingdings"/>
        <a:buChar char="◻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671732" marR="0" indent="-30597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0000"/>
        <a:buFont typeface="Wingdings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974034" marR="0" indent="-2882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 typeface="Wingdings"/>
        <a:buChar char="■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474469" marR="0" indent="-3314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 typeface="Wingdings"/>
        <a:buChar char="■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1931670" marR="0" indent="-3314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 typeface="Wingdings"/>
        <a:buChar char="■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24282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251713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279146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06577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4.png" descr="C:\Users\travis.tamasese\Documents\1Dr. Melendez\Photos, Slides, and Logos\SAUSD.silver.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76200"/>
            <a:ext cx="2209800" cy="2294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xfrm>
            <a:off x="2438400" y="6050036"/>
            <a:ext cx="6705600" cy="6858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859536">
              <a:lnSpc>
                <a:spcPct val="80000"/>
              </a:lnSpc>
              <a:spcBef>
                <a:spcPts val="600"/>
              </a:spcBef>
              <a:defRPr sz="1879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dirty="0" smtClean="0">
                <a:latin typeface="Arial Narrow" panose="020B0606020202030204" pitchFamily="34" charset="0"/>
              </a:rPr>
              <a:t>Sonia Llamas, Assistant Superintendent, </a:t>
            </a:r>
            <a:r>
              <a:rPr lang="en-US" sz="1879" dirty="0" smtClean="0">
                <a:sym typeface="Franklin Gothic Medium"/>
              </a:rPr>
              <a:t>School </a:t>
            </a:r>
            <a:r>
              <a:rPr lang="en-US" sz="1879" dirty="0">
                <a:sym typeface="Franklin Gothic Medium"/>
              </a:rPr>
              <a:t>Performance and Culture</a:t>
            </a:r>
            <a:endParaRPr lang="en-US" dirty="0" smtClean="0">
              <a:latin typeface="Arial Narrow" panose="020B0606020202030204" pitchFamily="34" charset="0"/>
            </a:endParaRPr>
          </a:p>
          <a:p>
            <a:pPr defTabSz="859536">
              <a:lnSpc>
                <a:spcPct val="80000"/>
              </a:lnSpc>
              <a:spcBef>
                <a:spcPts val="600"/>
              </a:spcBef>
              <a:defRPr sz="1879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dirty="0" smtClean="0">
                <a:latin typeface="Arial Narrow" panose="020B0606020202030204" pitchFamily="34" charset="0"/>
              </a:rPr>
              <a:t>Manoj Roychowdhury, Assistant Superintendent, Business Services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297611" y="4419600"/>
            <a:ext cx="8998789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 b="1">
                <a:solidFill>
                  <a:srgbClr val="000000"/>
                </a:solidFill>
              </a:defRPr>
            </a:pPr>
            <a:r>
              <a:rPr lang="en-US" sz="4000" dirty="0" smtClean="0">
                <a:latin typeface="Arial Narrow" panose="020B0606020202030204" pitchFamily="34" charset="0"/>
              </a:rPr>
              <a:t>2019-20 </a:t>
            </a:r>
            <a:r>
              <a:rPr lang="en-US" sz="4000" dirty="0">
                <a:latin typeface="Arial Narrow" panose="020B0606020202030204" pitchFamily="34" charset="0"/>
              </a:rPr>
              <a:t>SAUSD </a:t>
            </a:r>
            <a:r>
              <a:rPr lang="en-US" sz="4000" dirty="0" smtClean="0">
                <a:latin typeface="Arial Narrow" panose="020B0606020202030204" pitchFamily="34" charset="0"/>
              </a:rPr>
              <a:t>LCAP &amp; proposed budget</a:t>
            </a:r>
            <a:br>
              <a:rPr lang="en-US" sz="4000" dirty="0" smtClean="0">
                <a:latin typeface="Arial Narrow" panose="020B0606020202030204" pitchFamily="34" charset="0"/>
              </a:rPr>
            </a:br>
            <a:r>
              <a:rPr lang="en-US" sz="4000" dirty="0">
                <a:latin typeface="Arial Narrow" panose="020B0606020202030204" pitchFamily="34" charset="0"/>
              </a:rPr>
              <a:t/>
            </a:r>
            <a:br>
              <a:rPr lang="en-US" sz="4000" dirty="0"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June 11, 2019</a:t>
            </a:r>
            <a:r>
              <a:rPr lang="en-US" sz="4000" dirty="0" smtClean="0">
                <a:latin typeface="Arial Narrow" panose="020B0606020202030204" pitchFamily="34" charset="0"/>
              </a:rPr>
              <a:t/>
            </a:r>
            <a:br>
              <a:rPr lang="en-US" sz="4000" dirty="0" smtClean="0">
                <a:latin typeface="Arial Narrow" panose="020B0606020202030204" pitchFamily="34" charset="0"/>
              </a:rPr>
            </a:br>
            <a:r>
              <a:rPr sz="4000" dirty="0">
                <a:latin typeface="Arial Narrow" panose="020B0606020202030204" pitchFamily="34" charset="0"/>
              </a:rPr>
              <a:t/>
            </a:r>
            <a:br>
              <a:rPr sz="4000" dirty="0">
                <a:latin typeface="Arial Narrow" panose="020B0606020202030204" pitchFamily="34" charset="0"/>
              </a:rPr>
            </a:br>
            <a:endParaRPr sz="3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19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515766"/>
            <a:ext cx="9144000" cy="1342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4670941" y="-759211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70941" y="155189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670941" y="1145789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670941" y="2136389"/>
            <a:ext cx="13952" cy="542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Agenda Overview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47153" y="5105400"/>
            <a:ext cx="533400" cy="152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7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676400" y="1718696"/>
            <a:ext cx="304800" cy="3886200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 noChangeAspect="1"/>
          </p:cNvGrpSpPr>
          <p:nvPr/>
        </p:nvGrpSpPr>
        <p:grpSpPr>
          <a:xfrm>
            <a:off x="1578682" y="1600199"/>
            <a:ext cx="480060" cy="451801"/>
            <a:chOff x="2667000" y="2514600"/>
            <a:chExt cx="990600" cy="1158740"/>
          </a:xfrm>
        </p:grpSpPr>
        <p:sp>
          <p:nvSpPr>
            <p:cNvPr id="6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8" name="Group 36"/>
          <p:cNvGrpSpPr>
            <a:grpSpLocks noChangeAspect="1"/>
          </p:cNvGrpSpPr>
          <p:nvPr/>
        </p:nvGrpSpPr>
        <p:grpSpPr>
          <a:xfrm>
            <a:off x="1578682" y="2567199"/>
            <a:ext cx="480060" cy="451801"/>
            <a:chOff x="2667000" y="2514600"/>
            <a:chExt cx="990600" cy="1158740"/>
          </a:xfrm>
        </p:grpSpPr>
        <p:sp>
          <p:nvSpPr>
            <p:cNvPr id="10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1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36"/>
          <p:cNvGrpSpPr>
            <a:grpSpLocks noChangeAspect="1"/>
          </p:cNvGrpSpPr>
          <p:nvPr/>
        </p:nvGrpSpPr>
        <p:grpSpPr>
          <a:xfrm>
            <a:off x="1578682" y="3534199"/>
            <a:ext cx="480060" cy="451801"/>
            <a:chOff x="2667000" y="2514600"/>
            <a:chExt cx="990600" cy="1158740"/>
          </a:xfrm>
        </p:grpSpPr>
        <p:sp>
          <p:nvSpPr>
            <p:cNvPr id="14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5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2" name="Group 36"/>
          <p:cNvGrpSpPr>
            <a:grpSpLocks noChangeAspect="1"/>
          </p:cNvGrpSpPr>
          <p:nvPr/>
        </p:nvGrpSpPr>
        <p:grpSpPr>
          <a:xfrm>
            <a:off x="1578682" y="4501198"/>
            <a:ext cx="480060" cy="451801"/>
            <a:chOff x="2667000" y="2514600"/>
            <a:chExt cx="990600" cy="1158740"/>
          </a:xfrm>
        </p:grpSpPr>
        <p:sp>
          <p:nvSpPr>
            <p:cNvPr id="18" name="Ellipse 99"/>
            <p:cNvSpPr/>
            <p:nvPr/>
          </p:nvSpPr>
          <p:spPr bwMode="auto">
            <a:xfrm>
              <a:off x="2667000" y="2514600"/>
              <a:ext cx="990600" cy="115874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9" name="Ellipse 100"/>
            <p:cNvSpPr>
              <a:spLocks noChangeArrowheads="1"/>
            </p:cNvSpPr>
            <p:nvPr/>
          </p:nvSpPr>
          <p:spPr bwMode="auto">
            <a:xfrm>
              <a:off x="2799926" y="2552282"/>
              <a:ext cx="728980" cy="62570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27868" y="1552700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2400" b="1" dirty="0">
                <a:latin typeface="Arial Narrow" panose="020B0606020202030204" pitchFamily="34" charset="0"/>
                <a:ea typeface="Franklin Gothic Medium"/>
                <a:cs typeface="Franklin Gothic Medium"/>
              </a:rPr>
              <a:t>Our Vision and Budget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7868" y="2467100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2400" b="1" dirty="0">
                <a:latin typeface="Arial Narrow" panose="020B0606020202030204" pitchFamily="34" charset="0"/>
                <a:ea typeface="Franklin Gothic Medium"/>
                <a:cs typeface="Franklin Gothic Medium"/>
              </a:rPr>
              <a:t>Our Financial Positions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27868" y="3460483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2400" b="1" dirty="0">
                <a:latin typeface="Arial Narrow" panose="020B0606020202030204" pitchFamily="34" charset="0"/>
                <a:ea typeface="Franklin Gothic Medium"/>
                <a:cs typeface="Franklin Gothic Medium"/>
              </a:rPr>
              <a:t>Comparability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27868" y="4460175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2400" b="1" dirty="0">
                <a:latin typeface="Arial Narrow" panose="020B0606020202030204" pitchFamily="34" charset="0"/>
                <a:ea typeface="Franklin Gothic Medium"/>
                <a:cs typeface="Franklin Gothic Medium"/>
              </a:rPr>
              <a:t>Fiscal Outlook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8710"/>
            <a:ext cx="9144000" cy="13811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940B04E-6F37-408A-89FA-64C33C1016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Our Vision and Budget</a:t>
            </a:r>
            <a:endParaRPr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11</a:t>
            </a:fld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763000" cy="3657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5400" b="1" dirty="0" smtClean="0">
                <a:latin typeface="Arial Narrow" panose="020B0606020202030204" pitchFamily="34" charset="0"/>
                <a:ea typeface="Franklin Gothic Medium"/>
                <a:cs typeface="Franklin Gothic Medium"/>
              </a:rPr>
              <a:t>Work </a:t>
            </a:r>
            <a:r>
              <a:rPr lang="en-US" sz="5400" b="1" dirty="0">
                <a:latin typeface="Arial Narrow" panose="020B0606020202030204" pitchFamily="34" charset="0"/>
                <a:ea typeface="Franklin Gothic Medium"/>
                <a:cs typeface="Franklin Gothic Medium"/>
              </a:rPr>
              <a:t>collaboratively and </a:t>
            </a:r>
            <a:r>
              <a:rPr lang="en-US" sz="5400" b="1" dirty="0" smtClean="0">
                <a:latin typeface="Arial Narrow" panose="020B0606020202030204" pitchFamily="34" charset="0"/>
                <a:ea typeface="Franklin Gothic Medium"/>
                <a:cs typeface="Franklin Gothic Medium"/>
              </a:rPr>
              <a:t>comprehensively </a:t>
            </a:r>
            <a:r>
              <a:rPr lang="en-US" sz="5400" b="1" dirty="0">
                <a:latin typeface="Arial Narrow" panose="020B0606020202030204" pitchFamily="34" charset="0"/>
                <a:ea typeface="Franklin Gothic Medium"/>
                <a:cs typeface="Franklin Gothic Medium"/>
              </a:rPr>
              <a:t>with staff, parents, and the community to strengthen a learning environment focused on raising the achievement of all students and preparing them for success in college and </a:t>
            </a:r>
            <a:r>
              <a:rPr lang="en-US" sz="5400" b="1" dirty="0" smtClean="0">
                <a:latin typeface="Arial Narrow" panose="020B0606020202030204" pitchFamily="34" charset="0"/>
                <a:ea typeface="Franklin Gothic Medium"/>
                <a:cs typeface="Franklin Gothic Medium"/>
              </a:rPr>
              <a:t>career</a:t>
            </a:r>
          </a:p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5400" b="1" dirty="0" smtClean="0">
              <a:latin typeface="Arial Narrow" panose="020B0606020202030204" pitchFamily="34" charset="0"/>
              <a:ea typeface="Franklin Gothic Medium"/>
              <a:cs typeface="Franklin Gothic Medium"/>
            </a:endParaRPr>
          </a:p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5400" b="1" dirty="0" smtClean="0">
                <a:latin typeface="Arial Narrow" panose="020B0606020202030204" pitchFamily="34" charset="0"/>
                <a:ea typeface="Franklin Gothic Medium"/>
                <a:cs typeface="Franklin Gothic Medium"/>
              </a:rPr>
              <a:t>Maintain district stability, solvency, and local control</a:t>
            </a:r>
          </a:p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200" b="1" dirty="0">
              <a:latin typeface="Arial Narrow" panose="020B0606020202030204" pitchFamily="34" charset="0"/>
              <a:ea typeface="Franklin Gothic Medium"/>
              <a:cs typeface="Franklin Gothic Medium"/>
            </a:endParaRPr>
          </a:p>
          <a:p>
            <a:pPr marL="365760" lvl="1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200" b="1" dirty="0">
              <a:latin typeface="Arial Narrow" panose="020B0606020202030204" pitchFamily="34" charset="0"/>
              <a:ea typeface="Franklin Gothic Medium"/>
              <a:cs typeface="Franklin Gothic Medium"/>
            </a:endParaRPr>
          </a:p>
          <a:p>
            <a:pPr marL="0" indent="0" algn="just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11200" dirty="0" smtClean="0">
              <a:latin typeface="Arial Narrow" panose="020B0606020202030204" pitchFamily="34" charset="0"/>
            </a:endParaRPr>
          </a:p>
          <a:p>
            <a:pPr marL="0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sz="112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8710"/>
            <a:ext cx="91440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8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-2365" y="3252850"/>
            <a:ext cx="9144000" cy="1676400"/>
            <a:chOff x="0" y="2086"/>
            <a:chExt cx="5760" cy="1056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1" y="228600"/>
            <a:ext cx="9156876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Our Financial Positions - Budget Reporting Cycle</a:t>
            </a:r>
            <a:endParaRPr lang="en-US" sz="3600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4622800" y="1676400"/>
            <a:ext cx="2184400" cy="2108200"/>
          </a:xfrm>
          <a:custGeom>
            <a:avLst/>
            <a:gdLst/>
            <a:ahLst/>
            <a:cxnLst>
              <a:cxn ang="0">
                <a:pos x="1200" y="1600"/>
              </a:cxn>
              <a:cxn ang="0">
                <a:pos x="1600" y="1600"/>
              </a:cxn>
              <a:cxn ang="0">
                <a:pos x="1598" y="1516"/>
              </a:cxn>
              <a:cxn ang="0">
                <a:pos x="1582" y="1356"/>
              </a:cxn>
              <a:cxn ang="0">
                <a:pos x="1550" y="1200"/>
              </a:cxn>
              <a:cxn ang="0">
                <a:pos x="1504" y="1048"/>
              </a:cxn>
              <a:cxn ang="0">
                <a:pos x="1442" y="906"/>
              </a:cxn>
              <a:cxn ang="0">
                <a:pos x="1368" y="770"/>
              </a:cxn>
              <a:cxn ang="0">
                <a:pos x="1282" y="642"/>
              </a:cxn>
              <a:cxn ang="0">
                <a:pos x="1184" y="524"/>
              </a:cxn>
              <a:cxn ang="0">
                <a:pos x="1076" y="414"/>
              </a:cxn>
              <a:cxn ang="0">
                <a:pos x="958" y="316"/>
              </a:cxn>
              <a:cxn ang="0">
                <a:pos x="830" y="230"/>
              </a:cxn>
              <a:cxn ang="0">
                <a:pos x="694" y="156"/>
              </a:cxn>
              <a:cxn ang="0">
                <a:pos x="550" y="96"/>
              </a:cxn>
              <a:cxn ang="0">
                <a:pos x="400" y="50"/>
              </a:cxn>
              <a:cxn ang="0">
                <a:pos x="244" y="18"/>
              </a:cxn>
              <a:cxn ang="0">
                <a:pos x="82" y="2"/>
              </a:cxn>
              <a:cxn ang="0">
                <a:pos x="0" y="400"/>
              </a:cxn>
              <a:cxn ang="0">
                <a:pos x="62" y="400"/>
              </a:cxn>
              <a:cxn ang="0">
                <a:pos x="184" y="412"/>
              </a:cxn>
              <a:cxn ang="0">
                <a:pos x="300" y="436"/>
              </a:cxn>
              <a:cxn ang="0">
                <a:pos x="414" y="472"/>
              </a:cxn>
              <a:cxn ang="0">
                <a:pos x="520" y="518"/>
              </a:cxn>
              <a:cxn ang="0">
                <a:pos x="622" y="572"/>
              </a:cxn>
              <a:cxn ang="0">
                <a:pos x="718" y="638"/>
              </a:cxn>
              <a:cxn ang="0">
                <a:pos x="808" y="710"/>
              </a:cxn>
              <a:cxn ang="0">
                <a:pos x="888" y="792"/>
              </a:cxn>
              <a:cxn ang="0">
                <a:pos x="962" y="882"/>
              </a:cxn>
              <a:cxn ang="0">
                <a:pos x="1026" y="976"/>
              </a:cxn>
              <a:cxn ang="0">
                <a:pos x="1082" y="1078"/>
              </a:cxn>
              <a:cxn ang="0">
                <a:pos x="1128" y="1186"/>
              </a:cxn>
              <a:cxn ang="0">
                <a:pos x="1162" y="1300"/>
              </a:cxn>
              <a:cxn ang="0">
                <a:pos x="1186" y="1416"/>
              </a:cxn>
              <a:cxn ang="0">
                <a:pos x="1200" y="1538"/>
              </a:cxn>
              <a:cxn ang="0">
                <a:pos x="1200" y="1600"/>
              </a:cxn>
            </a:cxnLst>
            <a:rect l="0" t="0" r="r" b="b"/>
            <a:pathLst>
              <a:path w="1600" h="1600">
                <a:moveTo>
                  <a:pt x="1200" y="1600"/>
                </a:moveTo>
                <a:lnTo>
                  <a:pt x="1200" y="1600"/>
                </a:lnTo>
                <a:lnTo>
                  <a:pt x="1600" y="1600"/>
                </a:lnTo>
                <a:lnTo>
                  <a:pt x="1600" y="1600"/>
                </a:lnTo>
                <a:lnTo>
                  <a:pt x="1600" y="1600"/>
                </a:lnTo>
                <a:lnTo>
                  <a:pt x="1598" y="1516"/>
                </a:lnTo>
                <a:lnTo>
                  <a:pt x="1592" y="1436"/>
                </a:lnTo>
                <a:lnTo>
                  <a:pt x="1582" y="1356"/>
                </a:lnTo>
                <a:lnTo>
                  <a:pt x="1568" y="1276"/>
                </a:lnTo>
                <a:lnTo>
                  <a:pt x="1550" y="1200"/>
                </a:lnTo>
                <a:lnTo>
                  <a:pt x="1528" y="1124"/>
                </a:lnTo>
                <a:lnTo>
                  <a:pt x="1504" y="1048"/>
                </a:lnTo>
                <a:lnTo>
                  <a:pt x="1474" y="976"/>
                </a:lnTo>
                <a:lnTo>
                  <a:pt x="1442" y="906"/>
                </a:lnTo>
                <a:lnTo>
                  <a:pt x="1408" y="836"/>
                </a:lnTo>
                <a:lnTo>
                  <a:pt x="1368" y="770"/>
                </a:lnTo>
                <a:lnTo>
                  <a:pt x="1328" y="704"/>
                </a:lnTo>
                <a:lnTo>
                  <a:pt x="1282" y="642"/>
                </a:lnTo>
                <a:lnTo>
                  <a:pt x="1236" y="582"/>
                </a:lnTo>
                <a:lnTo>
                  <a:pt x="1184" y="524"/>
                </a:lnTo>
                <a:lnTo>
                  <a:pt x="1132" y="468"/>
                </a:lnTo>
                <a:lnTo>
                  <a:pt x="1076" y="414"/>
                </a:lnTo>
                <a:lnTo>
                  <a:pt x="1018" y="364"/>
                </a:lnTo>
                <a:lnTo>
                  <a:pt x="958" y="316"/>
                </a:lnTo>
                <a:lnTo>
                  <a:pt x="896" y="272"/>
                </a:lnTo>
                <a:lnTo>
                  <a:pt x="830" y="230"/>
                </a:lnTo>
                <a:lnTo>
                  <a:pt x="764" y="192"/>
                </a:lnTo>
                <a:lnTo>
                  <a:pt x="694" y="156"/>
                </a:lnTo>
                <a:lnTo>
                  <a:pt x="624" y="124"/>
                </a:lnTo>
                <a:lnTo>
                  <a:pt x="550" y="96"/>
                </a:lnTo>
                <a:lnTo>
                  <a:pt x="476" y="72"/>
                </a:lnTo>
                <a:lnTo>
                  <a:pt x="400" y="50"/>
                </a:lnTo>
                <a:lnTo>
                  <a:pt x="324" y="32"/>
                </a:lnTo>
                <a:lnTo>
                  <a:pt x="244" y="18"/>
                </a:lnTo>
                <a:lnTo>
                  <a:pt x="164" y="8"/>
                </a:lnTo>
                <a:lnTo>
                  <a:pt x="82" y="2"/>
                </a:lnTo>
                <a:lnTo>
                  <a:pt x="0" y="0"/>
                </a:lnTo>
                <a:lnTo>
                  <a:pt x="0" y="400"/>
                </a:lnTo>
                <a:lnTo>
                  <a:pt x="0" y="400"/>
                </a:lnTo>
                <a:lnTo>
                  <a:pt x="62" y="400"/>
                </a:lnTo>
                <a:lnTo>
                  <a:pt x="124" y="406"/>
                </a:lnTo>
                <a:lnTo>
                  <a:pt x="184" y="412"/>
                </a:lnTo>
                <a:lnTo>
                  <a:pt x="242" y="424"/>
                </a:lnTo>
                <a:lnTo>
                  <a:pt x="300" y="436"/>
                </a:lnTo>
                <a:lnTo>
                  <a:pt x="358" y="454"/>
                </a:lnTo>
                <a:lnTo>
                  <a:pt x="414" y="472"/>
                </a:lnTo>
                <a:lnTo>
                  <a:pt x="468" y="494"/>
                </a:lnTo>
                <a:lnTo>
                  <a:pt x="520" y="518"/>
                </a:lnTo>
                <a:lnTo>
                  <a:pt x="572" y="544"/>
                </a:lnTo>
                <a:lnTo>
                  <a:pt x="622" y="572"/>
                </a:lnTo>
                <a:lnTo>
                  <a:pt x="672" y="604"/>
                </a:lnTo>
                <a:lnTo>
                  <a:pt x="718" y="638"/>
                </a:lnTo>
                <a:lnTo>
                  <a:pt x="764" y="674"/>
                </a:lnTo>
                <a:lnTo>
                  <a:pt x="808" y="710"/>
                </a:lnTo>
                <a:lnTo>
                  <a:pt x="850" y="750"/>
                </a:lnTo>
                <a:lnTo>
                  <a:pt x="888" y="792"/>
                </a:lnTo>
                <a:lnTo>
                  <a:pt x="926" y="836"/>
                </a:lnTo>
                <a:lnTo>
                  <a:pt x="962" y="882"/>
                </a:lnTo>
                <a:lnTo>
                  <a:pt x="996" y="928"/>
                </a:lnTo>
                <a:lnTo>
                  <a:pt x="1026" y="976"/>
                </a:lnTo>
                <a:lnTo>
                  <a:pt x="1056" y="1028"/>
                </a:lnTo>
                <a:lnTo>
                  <a:pt x="1082" y="1078"/>
                </a:lnTo>
                <a:lnTo>
                  <a:pt x="1106" y="1132"/>
                </a:lnTo>
                <a:lnTo>
                  <a:pt x="1128" y="1186"/>
                </a:lnTo>
                <a:lnTo>
                  <a:pt x="1146" y="1242"/>
                </a:lnTo>
                <a:lnTo>
                  <a:pt x="1162" y="1300"/>
                </a:lnTo>
                <a:lnTo>
                  <a:pt x="1176" y="1358"/>
                </a:lnTo>
                <a:lnTo>
                  <a:pt x="1186" y="1416"/>
                </a:lnTo>
                <a:lnTo>
                  <a:pt x="1194" y="1476"/>
                </a:lnTo>
                <a:lnTo>
                  <a:pt x="1200" y="1538"/>
                </a:lnTo>
                <a:lnTo>
                  <a:pt x="1200" y="1600"/>
                </a:lnTo>
                <a:lnTo>
                  <a:pt x="1200" y="1600"/>
                </a:lnTo>
                <a:close/>
              </a:path>
            </a:pathLst>
          </a:custGeom>
          <a:solidFill>
            <a:schemeClr val="tx2">
              <a:lumMod val="75000"/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438400" y="1676400"/>
            <a:ext cx="2184400" cy="2108200"/>
          </a:xfrm>
          <a:custGeom>
            <a:avLst/>
            <a:gdLst/>
            <a:ahLst/>
            <a:cxnLst>
              <a:cxn ang="0">
                <a:pos x="400" y="1600"/>
              </a:cxn>
              <a:cxn ang="0">
                <a:pos x="406" y="1476"/>
              </a:cxn>
              <a:cxn ang="0">
                <a:pos x="426" y="1358"/>
              </a:cxn>
              <a:cxn ang="0">
                <a:pos x="454" y="1242"/>
              </a:cxn>
              <a:cxn ang="0">
                <a:pos x="494" y="1132"/>
              </a:cxn>
              <a:cxn ang="0">
                <a:pos x="546" y="1028"/>
              </a:cxn>
              <a:cxn ang="0">
                <a:pos x="606" y="928"/>
              </a:cxn>
              <a:cxn ang="0">
                <a:pos x="674" y="836"/>
              </a:cxn>
              <a:cxn ang="0">
                <a:pos x="752" y="750"/>
              </a:cxn>
              <a:cxn ang="0">
                <a:pos x="838" y="674"/>
              </a:cxn>
              <a:cxn ang="0">
                <a:pos x="930" y="604"/>
              </a:cxn>
              <a:cxn ang="0">
                <a:pos x="1028" y="544"/>
              </a:cxn>
              <a:cxn ang="0">
                <a:pos x="1134" y="494"/>
              </a:cxn>
              <a:cxn ang="0">
                <a:pos x="1244" y="454"/>
              </a:cxn>
              <a:cxn ang="0">
                <a:pos x="1358" y="424"/>
              </a:cxn>
              <a:cxn ang="0">
                <a:pos x="1478" y="406"/>
              </a:cxn>
              <a:cxn ang="0">
                <a:pos x="1600" y="400"/>
              </a:cxn>
              <a:cxn ang="0">
                <a:pos x="1600" y="0"/>
              </a:cxn>
              <a:cxn ang="0">
                <a:pos x="1438" y="8"/>
              </a:cxn>
              <a:cxn ang="0">
                <a:pos x="1278" y="32"/>
              </a:cxn>
              <a:cxn ang="0">
                <a:pos x="1124" y="72"/>
              </a:cxn>
              <a:cxn ang="0">
                <a:pos x="978" y="124"/>
              </a:cxn>
              <a:cxn ang="0">
                <a:pos x="838" y="192"/>
              </a:cxn>
              <a:cxn ang="0">
                <a:pos x="706" y="272"/>
              </a:cxn>
              <a:cxn ang="0">
                <a:pos x="582" y="364"/>
              </a:cxn>
              <a:cxn ang="0">
                <a:pos x="470" y="468"/>
              </a:cxn>
              <a:cxn ang="0">
                <a:pos x="366" y="582"/>
              </a:cxn>
              <a:cxn ang="0">
                <a:pos x="274" y="704"/>
              </a:cxn>
              <a:cxn ang="0">
                <a:pos x="194" y="836"/>
              </a:cxn>
              <a:cxn ang="0">
                <a:pos x="126" y="976"/>
              </a:cxn>
              <a:cxn ang="0">
                <a:pos x="72" y="1124"/>
              </a:cxn>
              <a:cxn ang="0">
                <a:pos x="34" y="1276"/>
              </a:cxn>
              <a:cxn ang="0">
                <a:pos x="8" y="1436"/>
              </a:cxn>
              <a:cxn ang="0">
                <a:pos x="0" y="1600"/>
              </a:cxn>
              <a:cxn ang="0">
                <a:pos x="400" y="1600"/>
              </a:cxn>
            </a:cxnLst>
            <a:rect l="0" t="0" r="r" b="b"/>
            <a:pathLst>
              <a:path w="1600" h="1600">
                <a:moveTo>
                  <a:pt x="400" y="1600"/>
                </a:moveTo>
                <a:lnTo>
                  <a:pt x="400" y="1600"/>
                </a:lnTo>
                <a:lnTo>
                  <a:pt x="402" y="1538"/>
                </a:lnTo>
                <a:lnTo>
                  <a:pt x="406" y="1476"/>
                </a:lnTo>
                <a:lnTo>
                  <a:pt x="414" y="1416"/>
                </a:lnTo>
                <a:lnTo>
                  <a:pt x="426" y="1358"/>
                </a:lnTo>
                <a:lnTo>
                  <a:pt x="438" y="1300"/>
                </a:lnTo>
                <a:lnTo>
                  <a:pt x="454" y="1242"/>
                </a:lnTo>
                <a:lnTo>
                  <a:pt x="474" y="1186"/>
                </a:lnTo>
                <a:lnTo>
                  <a:pt x="494" y="1132"/>
                </a:lnTo>
                <a:lnTo>
                  <a:pt x="518" y="1078"/>
                </a:lnTo>
                <a:lnTo>
                  <a:pt x="546" y="1028"/>
                </a:lnTo>
                <a:lnTo>
                  <a:pt x="574" y="976"/>
                </a:lnTo>
                <a:lnTo>
                  <a:pt x="606" y="928"/>
                </a:lnTo>
                <a:lnTo>
                  <a:pt x="640" y="882"/>
                </a:lnTo>
                <a:lnTo>
                  <a:pt x="674" y="836"/>
                </a:lnTo>
                <a:lnTo>
                  <a:pt x="712" y="792"/>
                </a:lnTo>
                <a:lnTo>
                  <a:pt x="752" y="750"/>
                </a:lnTo>
                <a:lnTo>
                  <a:pt x="794" y="710"/>
                </a:lnTo>
                <a:lnTo>
                  <a:pt x="838" y="674"/>
                </a:lnTo>
                <a:lnTo>
                  <a:pt x="882" y="638"/>
                </a:lnTo>
                <a:lnTo>
                  <a:pt x="930" y="604"/>
                </a:lnTo>
                <a:lnTo>
                  <a:pt x="978" y="572"/>
                </a:lnTo>
                <a:lnTo>
                  <a:pt x="1028" y="544"/>
                </a:lnTo>
                <a:lnTo>
                  <a:pt x="1080" y="518"/>
                </a:lnTo>
                <a:lnTo>
                  <a:pt x="1134" y="494"/>
                </a:lnTo>
                <a:lnTo>
                  <a:pt x="1188" y="472"/>
                </a:lnTo>
                <a:lnTo>
                  <a:pt x="1244" y="454"/>
                </a:lnTo>
                <a:lnTo>
                  <a:pt x="1300" y="436"/>
                </a:lnTo>
                <a:lnTo>
                  <a:pt x="1358" y="424"/>
                </a:lnTo>
                <a:lnTo>
                  <a:pt x="1418" y="412"/>
                </a:lnTo>
                <a:lnTo>
                  <a:pt x="1478" y="406"/>
                </a:lnTo>
                <a:lnTo>
                  <a:pt x="1538" y="400"/>
                </a:lnTo>
                <a:lnTo>
                  <a:pt x="1600" y="400"/>
                </a:lnTo>
                <a:lnTo>
                  <a:pt x="1600" y="0"/>
                </a:lnTo>
                <a:lnTo>
                  <a:pt x="1600" y="0"/>
                </a:lnTo>
                <a:lnTo>
                  <a:pt x="1518" y="2"/>
                </a:lnTo>
                <a:lnTo>
                  <a:pt x="1438" y="8"/>
                </a:lnTo>
                <a:lnTo>
                  <a:pt x="1356" y="18"/>
                </a:lnTo>
                <a:lnTo>
                  <a:pt x="1278" y="32"/>
                </a:lnTo>
                <a:lnTo>
                  <a:pt x="1200" y="50"/>
                </a:lnTo>
                <a:lnTo>
                  <a:pt x="1124" y="72"/>
                </a:lnTo>
                <a:lnTo>
                  <a:pt x="1050" y="96"/>
                </a:lnTo>
                <a:lnTo>
                  <a:pt x="978" y="124"/>
                </a:lnTo>
                <a:lnTo>
                  <a:pt x="906" y="156"/>
                </a:lnTo>
                <a:lnTo>
                  <a:pt x="838" y="192"/>
                </a:lnTo>
                <a:lnTo>
                  <a:pt x="770" y="230"/>
                </a:lnTo>
                <a:lnTo>
                  <a:pt x="706" y="272"/>
                </a:lnTo>
                <a:lnTo>
                  <a:pt x="644" y="316"/>
                </a:lnTo>
                <a:lnTo>
                  <a:pt x="582" y="364"/>
                </a:lnTo>
                <a:lnTo>
                  <a:pt x="524" y="414"/>
                </a:lnTo>
                <a:lnTo>
                  <a:pt x="470" y="468"/>
                </a:lnTo>
                <a:lnTo>
                  <a:pt x="416" y="524"/>
                </a:lnTo>
                <a:lnTo>
                  <a:pt x="366" y="582"/>
                </a:lnTo>
                <a:lnTo>
                  <a:pt x="318" y="642"/>
                </a:lnTo>
                <a:lnTo>
                  <a:pt x="274" y="704"/>
                </a:lnTo>
                <a:lnTo>
                  <a:pt x="232" y="770"/>
                </a:lnTo>
                <a:lnTo>
                  <a:pt x="194" y="836"/>
                </a:lnTo>
                <a:lnTo>
                  <a:pt x="158" y="906"/>
                </a:lnTo>
                <a:lnTo>
                  <a:pt x="126" y="976"/>
                </a:lnTo>
                <a:lnTo>
                  <a:pt x="98" y="1048"/>
                </a:lnTo>
                <a:lnTo>
                  <a:pt x="72" y="1124"/>
                </a:lnTo>
                <a:lnTo>
                  <a:pt x="50" y="1200"/>
                </a:lnTo>
                <a:lnTo>
                  <a:pt x="34" y="1276"/>
                </a:lnTo>
                <a:lnTo>
                  <a:pt x="20" y="1356"/>
                </a:lnTo>
                <a:lnTo>
                  <a:pt x="8" y="1436"/>
                </a:lnTo>
                <a:lnTo>
                  <a:pt x="2" y="1516"/>
                </a:lnTo>
                <a:lnTo>
                  <a:pt x="0" y="1600"/>
                </a:lnTo>
                <a:lnTo>
                  <a:pt x="0" y="1600"/>
                </a:lnTo>
                <a:lnTo>
                  <a:pt x="400" y="1600"/>
                </a:lnTo>
                <a:lnTo>
                  <a:pt x="400" y="1600"/>
                </a:lnTo>
                <a:close/>
              </a:path>
            </a:pathLst>
          </a:custGeom>
          <a:solidFill>
            <a:schemeClr val="bg2">
              <a:lumMod val="25000"/>
              <a:alpha val="78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622800" y="3784600"/>
            <a:ext cx="2184400" cy="210820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194" y="122"/>
              </a:cxn>
              <a:cxn ang="0">
                <a:pos x="1176" y="240"/>
              </a:cxn>
              <a:cxn ang="0">
                <a:pos x="1146" y="356"/>
              </a:cxn>
              <a:cxn ang="0">
                <a:pos x="1106" y="466"/>
              </a:cxn>
              <a:cxn ang="0">
                <a:pos x="1056" y="572"/>
              </a:cxn>
              <a:cxn ang="0">
                <a:pos x="996" y="670"/>
              </a:cxn>
              <a:cxn ang="0">
                <a:pos x="926" y="762"/>
              </a:cxn>
              <a:cxn ang="0">
                <a:pos x="850" y="848"/>
              </a:cxn>
              <a:cxn ang="0">
                <a:pos x="764" y="926"/>
              </a:cxn>
              <a:cxn ang="0">
                <a:pos x="672" y="994"/>
              </a:cxn>
              <a:cxn ang="0">
                <a:pos x="572" y="1054"/>
              </a:cxn>
              <a:cxn ang="0">
                <a:pos x="468" y="1104"/>
              </a:cxn>
              <a:cxn ang="0">
                <a:pos x="358" y="1146"/>
              </a:cxn>
              <a:cxn ang="0">
                <a:pos x="242" y="1174"/>
              </a:cxn>
              <a:cxn ang="0">
                <a:pos x="124" y="1192"/>
              </a:cxn>
              <a:cxn ang="0">
                <a:pos x="0" y="1200"/>
              </a:cxn>
              <a:cxn ang="0">
                <a:pos x="0" y="1600"/>
              </a:cxn>
              <a:cxn ang="0">
                <a:pos x="164" y="1590"/>
              </a:cxn>
              <a:cxn ang="0">
                <a:pos x="324" y="1566"/>
              </a:cxn>
              <a:cxn ang="0">
                <a:pos x="476" y="1528"/>
              </a:cxn>
              <a:cxn ang="0">
                <a:pos x="624" y="1474"/>
              </a:cxn>
              <a:cxn ang="0">
                <a:pos x="764" y="1406"/>
              </a:cxn>
              <a:cxn ang="0">
                <a:pos x="896" y="1326"/>
              </a:cxn>
              <a:cxn ang="0">
                <a:pos x="1018" y="1234"/>
              </a:cxn>
              <a:cxn ang="0">
                <a:pos x="1132" y="1130"/>
              </a:cxn>
              <a:cxn ang="0">
                <a:pos x="1236" y="1016"/>
              </a:cxn>
              <a:cxn ang="0">
                <a:pos x="1328" y="894"/>
              </a:cxn>
              <a:cxn ang="0">
                <a:pos x="1408" y="762"/>
              </a:cxn>
              <a:cxn ang="0">
                <a:pos x="1474" y="622"/>
              </a:cxn>
              <a:cxn ang="0">
                <a:pos x="1528" y="474"/>
              </a:cxn>
              <a:cxn ang="0">
                <a:pos x="1568" y="322"/>
              </a:cxn>
              <a:cxn ang="0">
                <a:pos x="1592" y="162"/>
              </a:cxn>
              <a:cxn ang="0">
                <a:pos x="1600" y="0"/>
              </a:cxn>
            </a:cxnLst>
            <a:rect l="0" t="0" r="r" b="b"/>
            <a:pathLst>
              <a:path w="1600" h="1600">
                <a:moveTo>
                  <a:pt x="1200" y="0"/>
                </a:moveTo>
                <a:lnTo>
                  <a:pt x="1200" y="0"/>
                </a:lnTo>
                <a:lnTo>
                  <a:pt x="1200" y="60"/>
                </a:lnTo>
                <a:lnTo>
                  <a:pt x="1194" y="122"/>
                </a:lnTo>
                <a:lnTo>
                  <a:pt x="1186" y="182"/>
                </a:lnTo>
                <a:lnTo>
                  <a:pt x="1176" y="240"/>
                </a:lnTo>
                <a:lnTo>
                  <a:pt x="1162" y="300"/>
                </a:lnTo>
                <a:lnTo>
                  <a:pt x="1146" y="356"/>
                </a:lnTo>
                <a:lnTo>
                  <a:pt x="1128" y="412"/>
                </a:lnTo>
                <a:lnTo>
                  <a:pt x="1106" y="466"/>
                </a:lnTo>
                <a:lnTo>
                  <a:pt x="1082" y="520"/>
                </a:lnTo>
                <a:lnTo>
                  <a:pt x="1056" y="572"/>
                </a:lnTo>
                <a:lnTo>
                  <a:pt x="1026" y="622"/>
                </a:lnTo>
                <a:lnTo>
                  <a:pt x="996" y="670"/>
                </a:lnTo>
                <a:lnTo>
                  <a:pt x="962" y="718"/>
                </a:lnTo>
                <a:lnTo>
                  <a:pt x="926" y="762"/>
                </a:lnTo>
                <a:lnTo>
                  <a:pt x="888" y="806"/>
                </a:lnTo>
                <a:lnTo>
                  <a:pt x="850" y="848"/>
                </a:lnTo>
                <a:lnTo>
                  <a:pt x="808" y="888"/>
                </a:lnTo>
                <a:lnTo>
                  <a:pt x="764" y="926"/>
                </a:lnTo>
                <a:lnTo>
                  <a:pt x="718" y="960"/>
                </a:lnTo>
                <a:lnTo>
                  <a:pt x="672" y="994"/>
                </a:lnTo>
                <a:lnTo>
                  <a:pt x="622" y="1026"/>
                </a:lnTo>
                <a:lnTo>
                  <a:pt x="572" y="1054"/>
                </a:lnTo>
                <a:lnTo>
                  <a:pt x="520" y="1080"/>
                </a:lnTo>
                <a:lnTo>
                  <a:pt x="468" y="1104"/>
                </a:lnTo>
                <a:lnTo>
                  <a:pt x="414" y="1126"/>
                </a:lnTo>
                <a:lnTo>
                  <a:pt x="358" y="1146"/>
                </a:lnTo>
                <a:lnTo>
                  <a:pt x="300" y="1162"/>
                </a:lnTo>
                <a:lnTo>
                  <a:pt x="242" y="1174"/>
                </a:lnTo>
                <a:lnTo>
                  <a:pt x="184" y="1186"/>
                </a:lnTo>
                <a:lnTo>
                  <a:pt x="124" y="1192"/>
                </a:lnTo>
                <a:lnTo>
                  <a:pt x="62" y="1198"/>
                </a:lnTo>
                <a:lnTo>
                  <a:pt x="0" y="1200"/>
                </a:lnTo>
                <a:lnTo>
                  <a:pt x="0" y="1600"/>
                </a:lnTo>
                <a:lnTo>
                  <a:pt x="0" y="1600"/>
                </a:lnTo>
                <a:lnTo>
                  <a:pt x="82" y="1598"/>
                </a:lnTo>
                <a:lnTo>
                  <a:pt x="164" y="1590"/>
                </a:lnTo>
                <a:lnTo>
                  <a:pt x="244" y="1580"/>
                </a:lnTo>
                <a:lnTo>
                  <a:pt x="324" y="1566"/>
                </a:lnTo>
                <a:lnTo>
                  <a:pt x="400" y="1548"/>
                </a:lnTo>
                <a:lnTo>
                  <a:pt x="476" y="1528"/>
                </a:lnTo>
                <a:lnTo>
                  <a:pt x="550" y="1502"/>
                </a:lnTo>
                <a:lnTo>
                  <a:pt x="624" y="1474"/>
                </a:lnTo>
                <a:lnTo>
                  <a:pt x="694" y="1442"/>
                </a:lnTo>
                <a:lnTo>
                  <a:pt x="764" y="1406"/>
                </a:lnTo>
                <a:lnTo>
                  <a:pt x="830" y="1368"/>
                </a:lnTo>
                <a:lnTo>
                  <a:pt x="896" y="1326"/>
                </a:lnTo>
                <a:lnTo>
                  <a:pt x="958" y="1282"/>
                </a:lnTo>
                <a:lnTo>
                  <a:pt x="1018" y="1234"/>
                </a:lnTo>
                <a:lnTo>
                  <a:pt x="1076" y="1184"/>
                </a:lnTo>
                <a:lnTo>
                  <a:pt x="1132" y="1130"/>
                </a:lnTo>
                <a:lnTo>
                  <a:pt x="1184" y="1074"/>
                </a:lnTo>
                <a:lnTo>
                  <a:pt x="1236" y="1016"/>
                </a:lnTo>
                <a:lnTo>
                  <a:pt x="1282" y="956"/>
                </a:lnTo>
                <a:lnTo>
                  <a:pt x="1328" y="894"/>
                </a:lnTo>
                <a:lnTo>
                  <a:pt x="1368" y="828"/>
                </a:lnTo>
                <a:lnTo>
                  <a:pt x="1408" y="762"/>
                </a:lnTo>
                <a:lnTo>
                  <a:pt x="1442" y="692"/>
                </a:lnTo>
                <a:lnTo>
                  <a:pt x="1474" y="622"/>
                </a:lnTo>
                <a:lnTo>
                  <a:pt x="1504" y="550"/>
                </a:lnTo>
                <a:lnTo>
                  <a:pt x="1528" y="474"/>
                </a:lnTo>
                <a:lnTo>
                  <a:pt x="1550" y="398"/>
                </a:lnTo>
                <a:lnTo>
                  <a:pt x="1568" y="322"/>
                </a:lnTo>
                <a:lnTo>
                  <a:pt x="1582" y="242"/>
                </a:lnTo>
                <a:lnTo>
                  <a:pt x="1592" y="162"/>
                </a:lnTo>
                <a:lnTo>
                  <a:pt x="1598" y="82"/>
                </a:lnTo>
                <a:lnTo>
                  <a:pt x="1600" y="0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438400" y="3784600"/>
            <a:ext cx="2184400" cy="210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82"/>
              </a:cxn>
              <a:cxn ang="0">
                <a:pos x="20" y="242"/>
              </a:cxn>
              <a:cxn ang="0">
                <a:pos x="50" y="398"/>
              </a:cxn>
              <a:cxn ang="0">
                <a:pos x="98" y="550"/>
              </a:cxn>
              <a:cxn ang="0">
                <a:pos x="158" y="692"/>
              </a:cxn>
              <a:cxn ang="0">
                <a:pos x="232" y="828"/>
              </a:cxn>
              <a:cxn ang="0">
                <a:pos x="318" y="956"/>
              </a:cxn>
              <a:cxn ang="0">
                <a:pos x="416" y="1074"/>
              </a:cxn>
              <a:cxn ang="0">
                <a:pos x="524" y="1184"/>
              </a:cxn>
              <a:cxn ang="0">
                <a:pos x="644" y="1282"/>
              </a:cxn>
              <a:cxn ang="0">
                <a:pos x="770" y="1368"/>
              </a:cxn>
              <a:cxn ang="0">
                <a:pos x="906" y="1442"/>
              </a:cxn>
              <a:cxn ang="0">
                <a:pos x="1050" y="1502"/>
              </a:cxn>
              <a:cxn ang="0">
                <a:pos x="1200" y="1548"/>
              </a:cxn>
              <a:cxn ang="0">
                <a:pos x="1356" y="1580"/>
              </a:cxn>
              <a:cxn ang="0">
                <a:pos x="1518" y="1598"/>
              </a:cxn>
              <a:cxn ang="0">
                <a:pos x="1600" y="1200"/>
              </a:cxn>
              <a:cxn ang="0">
                <a:pos x="1538" y="1198"/>
              </a:cxn>
              <a:cxn ang="0">
                <a:pos x="1418" y="1186"/>
              </a:cxn>
              <a:cxn ang="0">
                <a:pos x="1300" y="1162"/>
              </a:cxn>
              <a:cxn ang="0">
                <a:pos x="1188" y="1126"/>
              </a:cxn>
              <a:cxn ang="0">
                <a:pos x="1080" y="1080"/>
              </a:cxn>
              <a:cxn ang="0">
                <a:pos x="978" y="1026"/>
              </a:cxn>
              <a:cxn ang="0">
                <a:pos x="882" y="960"/>
              </a:cxn>
              <a:cxn ang="0">
                <a:pos x="794" y="888"/>
              </a:cxn>
              <a:cxn ang="0">
                <a:pos x="712" y="806"/>
              </a:cxn>
              <a:cxn ang="0">
                <a:pos x="640" y="718"/>
              </a:cxn>
              <a:cxn ang="0">
                <a:pos x="574" y="622"/>
              </a:cxn>
              <a:cxn ang="0">
                <a:pos x="518" y="520"/>
              </a:cxn>
              <a:cxn ang="0">
                <a:pos x="474" y="412"/>
              </a:cxn>
              <a:cxn ang="0">
                <a:pos x="438" y="300"/>
              </a:cxn>
              <a:cxn ang="0">
                <a:pos x="414" y="182"/>
              </a:cxn>
              <a:cxn ang="0">
                <a:pos x="402" y="60"/>
              </a:cxn>
              <a:cxn ang="0">
                <a:pos x="400" y="0"/>
              </a:cxn>
            </a:cxnLst>
            <a:rect l="0" t="0" r="r" b="b"/>
            <a:pathLst>
              <a:path w="1600" h="1600">
                <a:moveTo>
                  <a:pt x="400" y="0"/>
                </a:moveTo>
                <a:lnTo>
                  <a:pt x="0" y="0"/>
                </a:lnTo>
                <a:lnTo>
                  <a:pt x="0" y="0"/>
                </a:lnTo>
                <a:lnTo>
                  <a:pt x="2" y="82"/>
                </a:lnTo>
                <a:lnTo>
                  <a:pt x="8" y="162"/>
                </a:lnTo>
                <a:lnTo>
                  <a:pt x="20" y="242"/>
                </a:lnTo>
                <a:lnTo>
                  <a:pt x="34" y="322"/>
                </a:lnTo>
                <a:lnTo>
                  <a:pt x="50" y="398"/>
                </a:lnTo>
                <a:lnTo>
                  <a:pt x="72" y="474"/>
                </a:lnTo>
                <a:lnTo>
                  <a:pt x="98" y="550"/>
                </a:lnTo>
                <a:lnTo>
                  <a:pt x="126" y="622"/>
                </a:lnTo>
                <a:lnTo>
                  <a:pt x="158" y="692"/>
                </a:lnTo>
                <a:lnTo>
                  <a:pt x="194" y="762"/>
                </a:lnTo>
                <a:lnTo>
                  <a:pt x="232" y="828"/>
                </a:lnTo>
                <a:lnTo>
                  <a:pt x="274" y="894"/>
                </a:lnTo>
                <a:lnTo>
                  <a:pt x="318" y="956"/>
                </a:lnTo>
                <a:lnTo>
                  <a:pt x="366" y="1016"/>
                </a:lnTo>
                <a:lnTo>
                  <a:pt x="416" y="1074"/>
                </a:lnTo>
                <a:lnTo>
                  <a:pt x="470" y="1130"/>
                </a:lnTo>
                <a:lnTo>
                  <a:pt x="524" y="1184"/>
                </a:lnTo>
                <a:lnTo>
                  <a:pt x="582" y="1234"/>
                </a:lnTo>
                <a:lnTo>
                  <a:pt x="644" y="1282"/>
                </a:lnTo>
                <a:lnTo>
                  <a:pt x="706" y="1326"/>
                </a:lnTo>
                <a:lnTo>
                  <a:pt x="770" y="1368"/>
                </a:lnTo>
                <a:lnTo>
                  <a:pt x="838" y="1406"/>
                </a:lnTo>
                <a:lnTo>
                  <a:pt x="906" y="1442"/>
                </a:lnTo>
                <a:lnTo>
                  <a:pt x="978" y="1474"/>
                </a:lnTo>
                <a:lnTo>
                  <a:pt x="1050" y="1502"/>
                </a:lnTo>
                <a:lnTo>
                  <a:pt x="1124" y="1528"/>
                </a:lnTo>
                <a:lnTo>
                  <a:pt x="1200" y="1548"/>
                </a:lnTo>
                <a:lnTo>
                  <a:pt x="1278" y="1566"/>
                </a:lnTo>
                <a:lnTo>
                  <a:pt x="1356" y="1580"/>
                </a:lnTo>
                <a:lnTo>
                  <a:pt x="1438" y="1590"/>
                </a:lnTo>
                <a:lnTo>
                  <a:pt x="1518" y="1598"/>
                </a:lnTo>
                <a:lnTo>
                  <a:pt x="1600" y="1600"/>
                </a:lnTo>
                <a:lnTo>
                  <a:pt x="1600" y="1200"/>
                </a:lnTo>
                <a:lnTo>
                  <a:pt x="1600" y="1200"/>
                </a:lnTo>
                <a:lnTo>
                  <a:pt x="1538" y="1198"/>
                </a:lnTo>
                <a:lnTo>
                  <a:pt x="1478" y="1192"/>
                </a:lnTo>
                <a:lnTo>
                  <a:pt x="1418" y="1186"/>
                </a:lnTo>
                <a:lnTo>
                  <a:pt x="1358" y="1174"/>
                </a:lnTo>
                <a:lnTo>
                  <a:pt x="1300" y="1162"/>
                </a:lnTo>
                <a:lnTo>
                  <a:pt x="1244" y="1146"/>
                </a:lnTo>
                <a:lnTo>
                  <a:pt x="1188" y="1126"/>
                </a:lnTo>
                <a:lnTo>
                  <a:pt x="1134" y="1104"/>
                </a:lnTo>
                <a:lnTo>
                  <a:pt x="1080" y="1080"/>
                </a:lnTo>
                <a:lnTo>
                  <a:pt x="1028" y="1054"/>
                </a:lnTo>
                <a:lnTo>
                  <a:pt x="978" y="1026"/>
                </a:lnTo>
                <a:lnTo>
                  <a:pt x="930" y="994"/>
                </a:lnTo>
                <a:lnTo>
                  <a:pt x="882" y="960"/>
                </a:lnTo>
                <a:lnTo>
                  <a:pt x="838" y="926"/>
                </a:lnTo>
                <a:lnTo>
                  <a:pt x="794" y="888"/>
                </a:lnTo>
                <a:lnTo>
                  <a:pt x="752" y="848"/>
                </a:lnTo>
                <a:lnTo>
                  <a:pt x="712" y="806"/>
                </a:lnTo>
                <a:lnTo>
                  <a:pt x="674" y="762"/>
                </a:lnTo>
                <a:lnTo>
                  <a:pt x="640" y="718"/>
                </a:lnTo>
                <a:lnTo>
                  <a:pt x="606" y="670"/>
                </a:lnTo>
                <a:lnTo>
                  <a:pt x="574" y="622"/>
                </a:lnTo>
                <a:lnTo>
                  <a:pt x="546" y="572"/>
                </a:lnTo>
                <a:lnTo>
                  <a:pt x="518" y="520"/>
                </a:lnTo>
                <a:lnTo>
                  <a:pt x="494" y="466"/>
                </a:lnTo>
                <a:lnTo>
                  <a:pt x="474" y="412"/>
                </a:lnTo>
                <a:lnTo>
                  <a:pt x="454" y="356"/>
                </a:lnTo>
                <a:lnTo>
                  <a:pt x="438" y="300"/>
                </a:lnTo>
                <a:lnTo>
                  <a:pt x="426" y="240"/>
                </a:lnTo>
                <a:lnTo>
                  <a:pt x="414" y="182"/>
                </a:lnTo>
                <a:lnTo>
                  <a:pt x="406" y="122"/>
                </a:lnTo>
                <a:lnTo>
                  <a:pt x="402" y="60"/>
                </a:lnTo>
                <a:lnTo>
                  <a:pt x="400" y="0"/>
                </a:lnTo>
                <a:lnTo>
                  <a:pt x="400" y="0"/>
                </a:lnTo>
                <a:close/>
              </a:path>
            </a:pathLst>
          </a:custGeom>
          <a:solidFill>
            <a:schemeClr val="accent3">
              <a:lumMod val="50000"/>
              <a:alpha val="76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984500" y="3784600"/>
            <a:ext cx="1638300" cy="1581150"/>
          </a:xfrm>
          <a:custGeom>
            <a:avLst/>
            <a:gdLst/>
            <a:ahLst/>
            <a:cxnLst>
              <a:cxn ang="0">
                <a:pos x="800" y="0"/>
              </a:cxn>
              <a:cxn ang="0">
                <a:pos x="0" y="0"/>
              </a:cxn>
              <a:cxn ang="0">
                <a:pos x="0" y="0"/>
              </a:cxn>
              <a:cxn ang="0">
                <a:pos x="2" y="60"/>
              </a:cxn>
              <a:cxn ang="0">
                <a:pos x="6" y="122"/>
              </a:cxn>
              <a:cxn ang="0">
                <a:pos x="14" y="182"/>
              </a:cxn>
              <a:cxn ang="0">
                <a:pos x="26" y="240"/>
              </a:cxn>
              <a:cxn ang="0">
                <a:pos x="38" y="300"/>
              </a:cxn>
              <a:cxn ang="0">
                <a:pos x="54" y="356"/>
              </a:cxn>
              <a:cxn ang="0">
                <a:pos x="74" y="412"/>
              </a:cxn>
              <a:cxn ang="0">
                <a:pos x="94" y="466"/>
              </a:cxn>
              <a:cxn ang="0">
                <a:pos x="118" y="520"/>
              </a:cxn>
              <a:cxn ang="0">
                <a:pos x="146" y="572"/>
              </a:cxn>
              <a:cxn ang="0">
                <a:pos x="174" y="622"/>
              </a:cxn>
              <a:cxn ang="0">
                <a:pos x="206" y="670"/>
              </a:cxn>
              <a:cxn ang="0">
                <a:pos x="240" y="718"/>
              </a:cxn>
              <a:cxn ang="0">
                <a:pos x="274" y="762"/>
              </a:cxn>
              <a:cxn ang="0">
                <a:pos x="312" y="806"/>
              </a:cxn>
              <a:cxn ang="0">
                <a:pos x="352" y="848"/>
              </a:cxn>
              <a:cxn ang="0">
                <a:pos x="394" y="888"/>
              </a:cxn>
              <a:cxn ang="0">
                <a:pos x="438" y="926"/>
              </a:cxn>
              <a:cxn ang="0">
                <a:pos x="482" y="960"/>
              </a:cxn>
              <a:cxn ang="0">
                <a:pos x="530" y="994"/>
              </a:cxn>
              <a:cxn ang="0">
                <a:pos x="578" y="1026"/>
              </a:cxn>
              <a:cxn ang="0">
                <a:pos x="628" y="1054"/>
              </a:cxn>
              <a:cxn ang="0">
                <a:pos x="680" y="1080"/>
              </a:cxn>
              <a:cxn ang="0">
                <a:pos x="734" y="1104"/>
              </a:cxn>
              <a:cxn ang="0">
                <a:pos x="788" y="1126"/>
              </a:cxn>
              <a:cxn ang="0">
                <a:pos x="844" y="1146"/>
              </a:cxn>
              <a:cxn ang="0">
                <a:pos x="900" y="1162"/>
              </a:cxn>
              <a:cxn ang="0">
                <a:pos x="958" y="1174"/>
              </a:cxn>
              <a:cxn ang="0">
                <a:pos x="1018" y="1186"/>
              </a:cxn>
              <a:cxn ang="0">
                <a:pos x="1078" y="1192"/>
              </a:cxn>
              <a:cxn ang="0">
                <a:pos x="1138" y="1198"/>
              </a:cxn>
              <a:cxn ang="0">
                <a:pos x="1200" y="1200"/>
              </a:cxn>
              <a:cxn ang="0">
                <a:pos x="1200" y="400"/>
              </a:cxn>
              <a:cxn ang="0">
                <a:pos x="1200" y="400"/>
              </a:cxn>
              <a:cxn ang="0">
                <a:pos x="1160" y="398"/>
              </a:cxn>
              <a:cxn ang="0">
                <a:pos x="1120" y="390"/>
              </a:cxn>
              <a:cxn ang="0">
                <a:pos x="1082" y="382"/>
              </a:cxn>
              <a:cxn ang="0">
                <a:pos x="1044" y="368"/>
              </a:cxn>
              <a:cxn ang="0">
                <a:pos x="1010" y="350"/>
              </a:cxn>
              <a:cxn ang="0">
                <a:pos x="976" y="330"/>
              </a:cxn>
              <a:cxn ang="0">
                <a:pos x="946" y="308"/>
              </a:cxn>
              <a:cxn ang="0">
                <a:pos x="918" y="282"/>
              </a:cxn>
              <a:cxn ang="0">
                <a:pos x="892" y="254"/>
              </a:cxn>
              <a:cxn ang="0">
                <a:pos x="868" y="222"/>
              </a:cxn>
              <a:cxn ang="0">
                <a:pos x="848" y="190"/>
              </a:cxn>
              <a:cxn ang="0">
                <a:pos x="832" y="154"/>
              </a:cxn>
              <a:cxn ang="0">
                <a:pos x="818" y="118"/>
              </a:cxn>
              <a:cxn ang="0">
                <a:pos x="808" y="80"/>
              </a:cxn>
              <a:cxn ang="0">
                <a:pos x="802" y="40"/>
              </a:cxn>
              <a:cxn ang="0">
                <a:pos x="800" y="0"/>
              </a:cxn>
              <a:cxn ang="0">
                <a:pos x="800" y="0"/>
              </a:cxn>
            </a:cxnLst>
            <a:rect l="0" t="0" r="r" b="b"/>
            <a:pathLst>
              <a:path w="1200" h="1200">
                <a:moveTo>
                  <a:pt x="800" y="0"/>
                </a:moveTo>
                <a:lnTo>
                  <a:pt x="0" y="0"/>
                </a:lnTo>
                <a:lnTo>
                  <a:pt x="0" y="0"/>
                </a:lnTo>
                <a:lnTo>
                  <a:pt x="2" y="60"/>
                </a:lnTo>
                <a:lnTo>
                  <a:pt x="6" y="122"/>
                </a:lnTo>
                <a:lnTo>
                  <a:pt x="14" y="182"/>
                </a:lnTo>
                <a:lnTo>
                  <a:pt x="26" y="240"/>
                </a:lnTo>
                <a:lnTo>
                  <a:pt x="38" y="300"/>
                </a:lnTo>
                <a:lnTo>
                  <a:pt x="54" y="356"/>
                </a:lnTo>
                <a:lnTo>
                  <a:pt x="74" y="412"/>
                </a:lnTo>
                <a:lnTo>
                  <a:pt x="94" y="466"/>
                </a:lnTo>
                <a:lnTo>
                  <a:pt x="118" y="520"/>
                </a:lnTo>
                <a:lnTo>
                  <a:pt x="146" y="572"/>
                </a:lnTo>
                <a:lnTo>
                  <a:pt x="174" y="622"/>
                </a:lnTo>
                <a:lnTo>
                  <a:pt x="206" y="670"/>
                </a:lnTo>
                <a:lnTo>
                  <a:pt x="240" y="718"/>
                </a:lnTo>
                <a:lnTo>
                  <a:pt x="274" y="762"/>
                </a:lnTo>
                <a:lnTo>
                  <a:pt x="312" y="806"/>
                </a:lnTo>
                <a:lnTo>
                  <a:pt x="352" y="848"/>
                </a:lnTo>
                <a:lnTo>
                  <a:pt x="394" y="888"/>
                </a:lnTo>
                <a:lnTo>
                  <a:pt x="438" y="926"/>
                </a:lnTo>
                <a:lnTo>
                  <a:pt x="482" y="960"/>
                </a:lnTo>
                <a:lnTo>
                  <a:pt x="530" y="994"/>
                </a:lnTo>
                <a:lnTo>
                  <a:pt x="578" y="1026"/>
                </a:lnTo>
                <a:lnTo>
                  <a:pt x="628" y="1054"/>
                </a:lnTo>
                <a:lnTo>
                  <a:pt x="680" y="1080"/>
                </a:lnTo>
                <a:lnTo>
                  <a:pt x="734" y="1104"/>
                </a:lnTo>
                <a:lnTo>
                  <a:pt x="788" y="1126"/>
                </a:lnTo>
                <a:lnTo>
                  <a:pt x="844" y="1146"/>
                </a:lnTo>
                <a:lnTo>
                  <a:pt x="900" y="1162"/>
                </a:lnTo>
                <a:lnTo>
                  <a:pt x="958" y="1174"/>
                </a:lnTo>
                <a:lnTo>
                  <a:pt x="1018" y="1186"/>
                </a:lnTo>
                <a:lnTo>
                  <a:pt x="1078" y="1192"/>
                </a:lnTo>
                <a:lnTo>
                  <a:pt x="1138" y="1198"/>
                </a:lnTo>
                <a:lnTo>
                  <a:pt x="1200" y="1200"/>
                </a:lnTo>
                <a:lnTo>
                  <a:pt x="1200" y="400"/>
                </a:lnTo>
                <a:lnTo>
                  <a:pt x="1200" y="400"/>
                </a:lnTo>
                <a:lnTo>
                  <a:pt x="1160" y="398"/>
                </a:lnTo>
                <a:lnTo>
                  <a:pt x="1120" y="390"/>
                </a:lnTo>
                <a:lnTo>
                  <a:pt x="1082" y="382"/>
                </a:lnTo>
                <a:lnTo>
                  <a:pt x="1044" y="368"/>
                </a:lnTo>
                <a:lnTo>
                  <a:pt x="1010" y="350"/>
                </a:lnTo>
                <a:lnTo>
                  <a:pt x="976" y="330"/>
                </a:lnTo>
                <a:lnTo>
                  <a:pt x="946" y="308"/>
                </a:lnTo>
                <a:lnTo>
                  <a:pt x="918" y="282"/>
                </a:lnTo>
                <a:lnTo>
                  <a:pt x="892" y="254"/>
                </a:lnTo>
                <a:lnTo>
                  <a:pt x="868" y="222"/>
                </a:lnTo>
                <a:lnTo>
                  <a:pt x="848" y="190"/>
                </a:lnTo>
                <a:lnTo>
                  <a:pt x="832" y="154"/>
                </a:lnTo>
                <a:lnTo>
                  <a:pt x="818" y="118"/>
                </a:lnTo>
                <a:lnTo>
                  <a:pt x="808" y="80"/>
                </a:lnTo>
                <a:lnTo>
                  <a:pt x="802" y="40"/>
                </a:lnTo>
                <a:lnTo>
                  <a:pt x="800" y="0"/>
                </a:lnTo>
                <a:lnTo>
                  <a:pt x="800" y="0"/>
                </a:lnTo>
                <a:close/>
              </a:path>
            </a:pathLst>
          </a:custGeom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984500" y="2203450"/>
            <a:ext cx="1638300" cy="1581150"/>
          </a:xfrm>
          <a:custGeom>
            <a:avLst/>
            <a:gdLst/>
            <a:ahLst/>
            <a:cxnLst>
              <a:cxn ang="0">
                <a:pos x="1200" y="800"/>
              </a:cxn>
              <a:cxn ang="0">
                <a:pos x="1200" y="0"/>
              </a:cxn>
              <a:cxn ang="0">
                <a:pos x="1200" y="0"/>
              </a:cxn>
              <a:cxn ang="0">
                <a:pos x="1138" y="0"/>
              </a:cxn>
              <a:cxn ang="0">
                <a:pos x="1078" y="6"/>
              </a:cxn>
              <a:cxn ang="0">
                <a:pos x="1018" y="12"/>
              </a:cxn>
              <a:cxn ang="0">
                <a:pos x="958" y="24"/>
              </a:cxn>
              <a:cxn ang="0">
                <a:pos x="900" y="36"/>
              </a:cxn>
              <a:cxn ang="0">
                <a:pos x="844" y="54"/>
              </a:cxn>
              <a:cxn ang="0">
                <a:pos x="788" y="72"/>
              </a:cxn>
              <a:cxn ang="0">
                <a:pos x="734" y="94"/>
              </a:cxn>
              <a:cxn ang="0">
                <a:pos x="680" y="118"/>
              </a:cxn>
              <a:cxn ang="0">
                <a:pos x="628" y="144"/>
              </a:cxn>
              <a:cxn ang="0">
                <a:pos x="578" y="172"/>
              </a:cxn>
              <a:cxn ang="0">
                <a:pos x="530" y="204"/>
              </a:cxn>
              <a:cxn ang="0">
                <a:pos x="482" y="238"/>
              </a:cxn>
              <a:cxn ang="0">
                <a:pos x="438" y="274"/>
              </a:cxn>
              <a:cxn ang="0">
                <a:pos x="394" y="310"/>
              </a:cxn>
              <a:cxn ang="0">
                <a:pos x="352" y="350"/>
              </a:cxn>
              <a:cxn ang="0">
                <a:pos x="312" y="392"/>
              </a:cxn>
              <a:cxn ang="0">
                <a:pos x="274" y="436"/>
              </a:cxn>
              <a:cxn ang="0">
                <a:pos x="240" y="482"/>
              </a:cxn>
              <a:cxn ang="0">
                <a:pos x="206" y="528"/>
              </a:cxn>
              <a:cxn ang="0">
                <a:pos x="174" y="576"/>
              </a:cxn>
              <a:cxn ang="0">
                <a:pos x="146" y="628"/>
              </a:cxn>
              <a:cxn ang="0">
                <a:pos x="118" y="678"/>
              </a:cxn>
              <a:cxn ang="0">
                <a:pos x="94" y="732"/>
              </a:cxn>
              <a:cxn ang="0">
                <a:pos x="74" y="786"/>
              </a:cxn>
              <a:cxn ang="0">
                <a:pos x="54" y="842"/>
              </a:cxn>
              <a:cxn ang="0">
                <a:pos x="38" y="900"/>
              </a:cxn>
              <a:cxn ang="0">
                <a:pos x="26" y="958"/>
              </a:cxn>
              <a:cxn ang="0">
                <a:pos x="14" y="1016"/>
              </a:cxn>
              <a:cxn ang="0">
                <a:pos x="6" y="1076"/>
              </a:cxn>
              <a:cxn ang="0">
                <a:pos x="2" y="1138"/>
              </a:cxn>
              <a:cxn ang="0">
                <a:pos x="0" y="1200"/>
              </a:cxn>
              <a:cxn ang="0">
                <a:pos x="0" y="1200"/>
              </a:cxn>
              <a:cxn ang="0">
                <a:pos x="800" y="1200"/>
              </a:cxn>
              <a:cxn ang="0">
                <a:pos x="800" y="1200"/>
              </a:cxn>
              <a:cxn ang="0">
                <a:pos x="802" y="1158"/>
              </a:cxn>
              <a:cxn ang="0">
                <a:pos x="808" y="1118"/>
              </a:cxn>
              <a:cxn ang="0">
                <a:pos x="818" y="1080"/>
              </a:cxn>
              <a:cxn ang="0">
                <a:pos x="832" y="1044"/>
              </a:cxn>
              <a:cxn ang="0">
                <a:pos x="848" y="1008"/>
              </a:cxn>
              <a:cxn ang="0">
                <a:pos x="868" y="976"/>
              </a:cxn>
              <a:cxn ang="0">
                <a:pos x="892" y="944"/>
              </a:cxn>
              <a:cxn ang="0">
                <a:pos x="918" y="916"/>
              </a:cxn>
              <a:cxn ang="0">
                <a:pos x="946" y="890"/>
              </a:cxn>
              <a:cxn ang="0">
                <a:pos x="976" y="868"/>
              </a:cxn>
              <a:cxn ang="0">
                <a:pos x="1010" y="848"/>
              </a:cxn>
              <a:cxn ang="0">
                <a:pos x="1044" y="830"/>
              </a:cxn>
              <a:cxn ang="0">
                <a:pos x="1082" y="818"/>
              </a:cxn>
              <a:cxn ang="0">
                <a:pos x="1120" y="808"/>
              </a:cxn>
              <a:cxn ang="0">
                <a:pos x="1160" y="802"/>
              </a:cxn>
              <a:cxn ang="0">
                <a:pos x="1200" y="800"/>
              </a:cxn>
              <a:cxn ang="0">
                <a:pos x="1200" y="800"/>
              </a:cxn>
            </a:cxnLst>
            <a:rect l="0" t="0" r="r" b="b"/>
            <a:pathLst>
              <a:path w="1200" h="1200">
                <a:moveTo>
                  <a:pt x="1200" y="800"/>
                </a:moveTo>
                <a:lnTo>
                  <a:pt x="1200" y="0"/>
                </a:lnTo>
                <a:lnTo>
                  <a:pt x="1200" y="0"/>
                </a:lnTo>
                <a:lnTo>
                  <a:pt x="1138" y="0"/>
                </a:lnTo>
                <a:lnTo>
                  <a:pt x="1078" y="6"/>
                </a:lnTo>
                <a:lnTo>
                  <a:pt x="1018" y="12"/>
                </a:lnTo>
                <a:lnTo>
                  <a:pt x="958" y="24"/>
                </a:lnTo>
                <a:lnTo>
                  <a:pt x="900" y="36"/>
                </a:lnTo>
                <a:lnTo>
                  <a:pt x="844" y="54"/>
                </a:lnTo>
                <a:lnTo>
                  <a:pt x="788" y="72"/>
                </a:lnTo>
                <a:lnTo>
                  <a:pt x="734" y="94"/>
                </a:lnTo>
                <a:lnTo>
                  <a:pt x="680" y="118"/>
                </a:lnTo>
                <a:lnTo>
                  <a:pt x="628" y="144"/>
                </a:lnTo>
                <a:lnTo>
                  <a:pt x="578" y="172"/>
                </a:lnTo>
                <a:lnTo>
                  <a:pt x="530" y="204"/>
                </a:lnTo>
                <a:lnTo>
                  <a:pt x="482" y="238"/>
                </a:lnTo>
                <a:lnTo>
                  <a:pt x="438" y="274"/>
                </a:lnTo>
                <a:lnTo>
                  <a:pt x="394" y="310"/>
                </a:lnTo>
                <a:lnTo>
                  <a:pt x="352" y="350"/>
                </a:lnTo>
                <a:lnTo>
                  <a:pt x="312" y="392"/>
                </a:lnTo>
                <a:lnTo>
                  <a:pt x="274" y="436"/>
                </a:lnTo>
                <a:lnTo>
                  <a:pt x="240" y="482"/>
                </a:lnTo>
                <a:lnTo>
                  <a:pt x="206" y="528"/>
                </a:lnTo>
                <a:lnTo>
                  <a:pt x="174" y="576"/>
                </a:lnTo>
                <a:lnTo>
                  <a:pt x="146" y="628"/>
                </a:lnTo>
                <a:lnTo>
                  <a:pt x="118" y="678"/>
                </a:lnTo>
                <a:lnTo>
                  <a:pt x="94" y="732"/>
                </a:lnTo>
                <a:lnTo>
                  <a:pt x="74" y="786"/>
                </a:lnTo>
                <a:lnTo>
                  <a:pt x="54" y="842"/>
                </a:lnTo>
                <a:lnTo>
                  <a:pt x="38" y="900"/>
                </a:lnTo>
                <a:lnTo>
                  <a:pt x="26" y="958"/>
                </a:lnTo>
                <a:lnTo>
                  <a:pt x="14" y="1016"/>
                </a:lnTo>
                <a:lnTo>
                  <a:pt x="6" y="1076"/>
                </a:lnTo>
                <a:lnTo>
                  <a:pt x="2" y="1138"/>
                </a:lnTo>
                <a:lnTo>
                  <a:pt x="0" y="1200"/>
                </a:lnTo>
                <a:lnTo>
                  <a:pt x="0" y="1200"/>
                </a:lnTo>
                <a:lnTo>
                  <a:pt x="800" y="1200"/>
                </a:lnTo>
                <a:lnTo>
                  <a:pt x="800" y="1200"/>
                </a:lnTo>
                <a:lnTo>
                  <a:pt x="802" y="1158"/>
                </a:lnTo>
                <a:lnTo>
                  <a:pt x="808" y="1118"/>
                </a:lnTo>
                <a:lnTo>
                  <a:pt x="818" y="1080"/>
                </a:lnTo>
                <a:lnTo>
                  <a:pt x="832" y="1044"/>
                </a:lnTo>
                <a:lnTo>
                  <a:pt x="848" y="1008"/>
                </a:lnTo>
                <a:lnTo>
                  <a:pt x="868" y="976"/>
                </a:lnTo>
                <a:lnTo>
                  <a:pt x="892" y="944"/>
                </a:lnTo>
                <a:lnTo>
                  <a:pt x="918" y="916"/>
                </a:lnTo>
                <a:lnTo>
                  <a:pt x="946" y="890"/>
                </a:lnTo>
                <a:lnTo>
                  <a:pt x="976" y="868"/>
                </a:lnTo>
                <a:lnTo>
                  <a:pt x="1010" y="848"/>
                </a:lnTo>
                <a:lnTo>
                  <a:pt x="1044" y="830"/>
                </a:lnTo>
                <a:lnTo>
                  <a:pt x="1082" y="818"/>
                </a:lnTo>
                <a:lnTo>
                  <a:pt x="1120" y="808"/>
                </a:lnTo>
                <a:lnTo>
                  <a:pt x="1160" y="802"/>
                </a:lnTo>
                <a:lnTo>
                  <a:pt x="1200" y="800"/>
                </a:lnTo>
                <a:lnTo>
                  <a:pt x="1200" y="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22800" y="2203450"/>
            <a:ext cx="1638300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0"/>
              </a:cxn>
              <a:cxn ang="0">
                <a:pos x="0" y="800"/>
              </a:cxn>
              <a:cxn ang="0">
                <a:pos x="42" y="802"/>
              </a:cxn>
              <a:cxn ang="0">
                <a:pos x="82" y="808"/>
              </a:cxn>
              <a:cxn ang="0">
                <a:pos x="120" y="818"/>
              </a:cxn>
              <a:cxn ang="0">
                <a:pos x="156" y="830"/>
              </a:cxn>
              <a:cxn ang="0">
                <a:pos x="192" y="848"/>
              </a:cxn>
              <a:cxn ang="0">
                <a:pos x="224" y="868"/>
              </a:cxn>
              <a:cxn ang="0">
                <a:pos x="256" y="890"/>
              </a:cxn>
              <a:cxn ang="0">
                <a:pos x="284" y="916"/>
              </a:cxn>
              <a:cxn ang="0">
                <a:pos x="310" y="944"/>
              </a:cxn>
              <a:cxn ang="0">
                <a:pos x="332" y="976"/>
              </a:cxn>
              <a:cxn ang="0">
                <a:pos x="352" y="1008"/>
              </a:cxn>
              <a:cxn ang="0">
                <a:pos x="370" y="1044"/>
              </a:cxn>
              <a:cxn ang="0">
                <a:pos x="382" y="1080"/>
              </a:cxn>
              <a:cxn ang="0">
                <a:pos x="392" y="1118"/>
              </a:cxn>
              <a:cxn ang="0">
                <a:pos x="398" y="1158"/>
              </a:cxn>
              <a:cxn ang="0">
                <a:pos x="400" y="1200"/>
              </a:cxn>
              <a:cxn ang="0">
                <a:pos x="1200" y="1200"/>
              </a:cxn>
              <a:cxn ang="0">
                <a:pos x="1200" y="1200"/>
              </a:cxn>
              <a:cxn ang="0">
                <a:pos x="1200" y="1200"/>
              </a:cxn>
              <a:cxn ang="0">
                <a:pos x="1200" y="1138"/>
              </a:cxn>
              <a:cxn ang="0">
                <a:pos x="1194" y="1076"/>
              </a:cxn>
              <a:cxn ang="0">
                <a:pos x="1186" y="1016"/>
              </a:cxn>
              <a:cxn ang="0">
                <a:pos x="1176" y="958"/>
              </a:cxn>
              <a:cxn ang="0">
                <a:pos x="1162" y="900"/>
              </a:cxn>
              <a:cxn ang="0">
                <a:pos x="1146" y="842"/>
              </a:cxn>
              <a:cxn ang="0">
                <a:pos x="1128" y="786"/>
              </a:cxn>
              <a:cxn ang="0">
                <a:pos x="1106" y="732"/>
              </a:cxn>
              <a:cxn ang="0">
                <a:pos x="1082" y="678"/>
              </a:cxn>
              <a:cxn ang="0">
                <a:pos x="1056" y="628"/>
              </a:cxn>
              <a:cxn ang="0">
                <a:pos x="1026" y="576"/>
              </a:cxn>
              <a:cxn ang="0">
                <a:pos x="996" y="528"/>
              </a:cxn>
              <a:cxn ang="0">
                <a:pos x="962" y="482"/>
              </a:cxn>
              <a:cxn ang="0">
                <a:pos x="926" y="436"/>
              </a:cxn>
              <a:cxn ang="0">
                <a:pos x="888" y="392"/>
              </a:cxn>
              <a:cxn ang="0">
                <a:pos x="850" y="350"/>
              </a:cxn>
              <a:cxn ang="0">
                <a:pos x="808" y="310"/>
              </a:cxn>
              <a:cxn ang="0">
                <a:pos x="764" y="274"/>
              </a:cxn>
              <a:cxn ang="0">
                <a:pos x="718" y="238"/>
              </a:cxn>
              <a:cxn ang="0">
                <a:pos x="672" y="204"/>
              </a:cxn>
              <a:cxn ang="0">
                <a:pos x="622" y="172"/>
              </a:cxn>
              <a:cxn ang="0">
                <a:pos x="572" y="144"/>
              </a:cxn>
              <a:cxn ang="0">
                <a:pos x="520" y="118"/>
              </a:cxn>
              <a:cxn ang="0">
                <a:pos x="468" y="94"/>
              </a:cxn>
              <a:cxn ang="0">
                <a:pos x="414" y="72"/>
              </a:cxn>
              <a:cxn ang="0">
                <a:pos x="358" y="54"/>
              </a:cxn>
              <a:cxn ang="0">
                <a:pos x="300" y="36"/>
              </a:cxn>
              <a:cxn ang="0">
                <a:pos x="242" y="24"/>
              </a:cxn>
              <a:cxn ang="0">
                <a:pos x="184" y="12"/>
              </a:cxn>
              <a:cxn ang="0">
                <a:pos x="124" y="6"/>
              </a:cxn>
              <a:cxn ang="0">
                <a:pos x="6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200" h="1200">
                <a:moveTo>
                  <a:pt x="0" y="0"/>
                </a:moveTo>
                <a:lnTo>
                  <a:pt x="0" y="800"/>
                </a:lnTo>
                <a:lnTo>
                  <a:pt x="0" y="800"/>
                </a:lnTo>
                <a:lnTo>
                  <a:pt x="42" y="802"/>
                </a:lnTo>
                <a:lnTo>
                  <a:pt x="82" y="808"/>
                </a:lnTo>
                <a:lnTo>
                  <a:pt x="120" y="818"/>
                </a:lnTo>
                <a:lnTo>
                  <a:pt x="156" y="830"/>
                </a:lnTo>
                <a:lnTo>
                  <a:pt x="192" y="848"/>
                </a:lnTo>
                <a:lnTo>
                  <a:pt x="224" y="868"/>
                </a:lnTo>
                <a:lnTo>
                  <a:pt x="256" y="890"/>
                </a:lnTo>
                <a:lnTo>
                  <a:pt x="284" y="916"/>
                </a:lnTo>
                <a:lnTo>
                  <a:pt x="310" y="944"/>
                </a:lnTo>
                <a:lnTo>
                  <a:pt x="332" y="976"/>
                </a:lnTo>
                <a:lnTo>
                  <a:pt x="352" y="1008"/>
                </a:lnTo>
                <a:lnTo>
                  <a:pt x="370" y="1044"/>
                </a:lnTo>
                <a:lnTo>
                  <a:pt x="382" y="1080"/>
                </a:lnTo>
                <a:lnTo>
                  <a:pt x="392" y="1118"/>
                </a:lnTo>
                <a:lnTo>
                  <a:pt x="398" y="1158"/>
                </a:lnTo>
                <a:lnTo>
                  <a:pt x="400" y="1200"/>
                </a:lnTo>
                <a:lnTo>
                  <a:pt x="1200" y="1200"/>
                </a:lnTo>
                <a:lnTo>
                  <a:pt x="1200" y="1200"/>
                </a:lnTo>
                <a:lnTo>
                  <a:pt x="1200" y="1200"/>
                </a:lnTo>
                <a:lnTo>
                  <a:pt x="1200" y="1138"/>
                </a:lnTo>
                <a:lnTo>
                  <a:pt x="1194" y="1076"/>
                </a:lnTo>
                <a:lnTo>
                  <a:pt x="1186" y="1016"/>
                </a:lnTo>
                <a:lnTo>
                  <a:pt x="1176" y="958"/>
                </a:lnTo>
                <a:lnTo>
                  <a:pt x="1162" y="900"/>
                </a:lnTo>
                <a:lnTo>
                  <a:pt x="1146" y="842"/>
                </a:lnTo>
                <a:lnTo>
                  <a:pt x="1128" y="786"/>
                </a:lnTo>
                <a:lnTo>
                  <a:pt x="1106" y="732"/>
                </a:lnTo>
                <a:lnTo>
                  <a:pt x="1082" y="678"/>
                </a:lnTo>
                <a:lnTo>
                  <a:pt x="1056" y="628"/>
                </a:lnTo>
                <a:lnTo>
                  <a:pt x="1026" y="576"/>
                </a:lnTo>
                <a:lnTo>
                  <a:pt x="996" y="528"/>
                </a:lnTo>
                <a:lnTo>
                  <a:pt x="962" y="482"/>
                </a:lnTo>
                <a:lnTo>
                  <a:pt x="926" y="436"/>
                </a:lnTo>
                <a:lnTo>
                  <a:pt x="888" y="392"/>
                </a:lnTo>
                <a:lnTo>
                  <a:pt x="850" y="350"/>
                </a:lnTo>
                <a:lnTo>
                  <a:pt x="808" y="310"/>
                </a:lnTo>
                <a:lnTo>
                  <a:pt x="764" y="274"/>
                </a:lnTo>
                <a:lnTo>
                  <a:pt x="718" y="238"/>
                </a:lnTo>
                <a:lnTo>
                  <a:pt x="672" y="204"/>
                </a:lnTo>
                <a:lnTo>
                  <a:pt x="622" y="172"/>
                </a:lnTo>
                <a:lnTo>
                  <a:pt x="572" y="144"/>
                </a:lnTo>
                <a:lnTo>
                  <a:pt x="520" y="118"/>
                </a:lnTo>
                <a:lnTo>
                  <a:pt x="468" y="94"/>
                </a:lnTo>
                <a:lnTo>
                  <a:pt x="414" y="72"/>
                </a:lnTo>
                <a:lnTo>
                  <a:pt x="358" y="54"/>
                </a:lnTo>
                <a:lnTo>
                  <a:pt x="300" y="36"/>
                </a:lnTo>
                <a:lnTo>
                  <a:pt x="242" y="24"/>
                </a:lnTo>
                <a:lnTo>
                  <a:pt x="184" y="12"/>
                </a:lnTo>
                <a:lnTo>
                  <a:pt x="124" y="6"/>
                </a:lnTo>
                <a:lnTo>
                  <a:pt x="6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22800" y="3784600"/>
            <a:ext cx="1638300" cy="1581150"/>
          </a:xfrm>
          <a:custGeom>
            <a:avLst/>
            <a:gdLst/>
            <a:ahLst/>
            <a:cxnLst>
              <a:cxn ang="0">
                <a:pos x="0" y="400"/>
              </a:cxn>
              <a:cxn ang="0">
                <a:pos x="0" y="1200"/>
              </a:cxn>
              <a:cxn ang="0">
                <a:pos x="0" y="1200"/>
              </a:cxn>
              <a:cxn ang="0">
                <a:pos x="62" y="1198"/>
              </a:cxn>
              <a:cxn ang="0">
                <a:pos x="124" y="1192"/>
              </a:cxn>
              <a:cxn ang="0">
                <a:pos x="184" y="1186"/>
              </a:cxn>
              <a:cxn ang="0">
                <a:pos x="242" y="1174"/>
              </a:cxn>
              <a:cxn ang="0">
                <a:pos x="300" y="1162"/>
              </a:cxn>
              <a:cxn ang="0">
                <a:pos x="358" y="1146"/>
              </a:cxn>
              <a:cxn ang="0">
                <a:pos x="414" y="1126"/>
              </a:cxn>
              <a:cxn ang="0">
                <a:pos x="468" y="1104"/>
              </a:cxn>
              <a:cxn ang="0">
                <a:pos x="520" y="1080"/>
              </a:cxn>
              <a:cxn ang="0">
                <a:pos x="572" y="1054"/>
              </a:cxn>
              <a:cxn ang="0">
                <a:pos x="622" y="1026"/>
              </a:cxn>
              <a:cxn ang="0">
                <a:pos x="672" y="994"/>
              </a:cxn>
              <a:cxn ang="0">
                <a:pos x="718" y="960"/>
              </a:cxn>
              <a:cxn ang="0">
                <a:pos x="764" y="926"/>
              </a:cxn>
              <a:cxn ang="0">
                <a:pos x="808" y="888"/>
              </a:cxn>
              <a:cxn ang="0">
                <a:pos x="850" y="848"/>
              </a:cxn>
              <a:cxn ang="0">
                <a:pos x="888" y="806"/>
              </a:cxn>
              <a:cxn ang="0">
                <a:pos x="926" y="762"/>
              </a:cxn>
              <a:cxn ang="0">
                <a:pos x="962" y="718"/>
              </a:cxn>
              <a:cxn ang="0">
                <a:pos x="996" y="670"/>
              </a:cxn>
              <a:cxn ang="0">
                <a:pos x="1026" y="622"/>
              </a:cxn>
              <a:cxn ang="0">
                <a:pos x="1056" y="572"/>
              </a:cxn>
              <a:cxn ang="0">
                <a:pos x="1082" y="520"/>
              </a:cxn>
              <a:cxn ang="0">
                <a:pos x="1106" y="466"/>
              </a:cxn>
              <a:cxn ang="0">
                <a:pos x="1128" y="412"/>
              </a:cxn>
              <a:cxn ang="0">
                <a:pos x="1146" y="356"/>
              </a:cxn>
              <a:cxn ang="0">
                <a:pos x="1162" y="300"/>
              </a:cxn>
              <a:cxn ang="0">
                <a:pos x="1176" y="240"/>
              </a:cxn>
              <a:cxn ang="0">
                <a:pos x="1186" y="182"/>
              </a:cxn>
              <a:cxn ang="0">
                <a:pos x="1194" y="122"/>
              </a:cxn>
              <a:cxn ang="0">
                <a:pos x="1200" y="60"/>
              </a:cxn>
              <a:cxn ang="0">
                <a:pos x="1200" y="0"/>
              </a:cxn>
              <a:cxn ang="0">
                <a:pos x="400" y="0"/>
              </a:cxn>
              <a:cxn ang="0">
                <a:pos x="400" y="0"/>
              </a:cxn>
              <a:cxn ang="0">
                <a:pos x="398" y="40"/>
              </a:cxn>
              <a:cxn ang="0">
                <a:pos x="392" y="80"/>
              </a:cxn>
              <a:cxn ang="0">
                <a:pos x="382" y="118"/>
              </a:cxn>
              <a:cxn ang="0">
                <a:pos x="370" y="154"/>
              </a:cxn>
              <a:cxn ang="0">
                <a:pos x="352" y="190"/>
              </a:cxn>
              <a:cxn ang="0">
                <a:pos x="332" y="222"/>
              </a:cxn>
              <a:cxn ang="0">
                <a:pos x="310" y="254"/>
              </a:cxn>
              <a:cxn ang="0">
                <a:pos x="284" y="282"/>
              </a:cxn>
              <a:cxn ang="0">
                <a:pos x="256" y="308"/>
              </a:cxn>
              <a:cxn ang="0">
                <a:pos x="224" y="330"/>
              </a:cxn>
              <a:cxn ang="0">
                <a:pos x="192" y="350"/>
              </a:cxn>
              <a:cxn ang="0">
                <a:pos x="156" y="368"/>
              </a:cxn>
              <a:cxn ang="0">
                <a:pos x="120" y="382"/>
              </a:cxn>
              <a:cxn ang="0">
                <a:pos x="82" y="390"/>
              </a:cxn>
              <a:cxn ang="0">
                <a:pos x="42" y="398"/>
              </a:cxn>
              <a:cxn ang="0">
                <a:pos x="0" y="400"/>
              </a:cxn>
              <a:cxn ang="0">
                <a:pos x="0" y="400"/>
              </a:cxn>
            </a:cxnLst>
            <a:rect l="0" t="0" r="r" b="b"/>
            <a:pathLst>
              <a:path w="1200" h="1200">
                <a:moveTo>
                  <a:pt x="0" y="400"/>
                </a:moveTo>
                <a:lnTo>
                  <a:pt x="0" y="1200"/>
                </a:lnTo>
                <a:lnTo>
                  <a:pt x="0" y="1200"/>
                </a:lnTo>
                <a:lnTo>
                  <a:pt x="62" y="1198"/>
                </a:lnTo>
                <a:lnTo>
                  <a:pt x="124" y="1192"/>
                </a:lnTo>
                <a:lnTo>
                  <a:pt x="184" y="1186"/>
                </a:lnTo>
                <a:lnTo>
                  <a:pt x="242" y="1174"/>
                </a:lnTo>
                <a:lnTo>
                  <a:pt x="300" y="1162"/>
                </a:lnTo>
                <a:lnTo>
                  <a:pt x="358" y="1146"/>
                </a:lnTo>
                <a:lnTo>
                  <a:pt x="414" y="1126"/>
                </a:lnTo>
                <a:lnTo>
                  <a:pt x="468" y="1104"/>
                </a:lnTo>
                <a:lnTo>
                  <a:pt x="520" y="1080"/>
                </a:lnTo>
                <a:lnTo>
                  <a:pt x="572" y="1054"/>
                </a:lnTo>
                <a:lnTo>
                  <a:pt x="622" y="1026"/>
                </a:lnTo>
                <a:lnTo>
                  <a:pt x="672" y="994"/>
                </a:lnTo>
                <a:lnTo>
                  <a:pt x="718" y="960"/>
                </a:lnTo>
                <a:lnTo>
                  <a:pt x="764" y="926"/>
                </a:lnTo>
                <a:lnTo>
                  <a:pt x="808" y="888"/>
                </a:lnTo>
                <a:lnTo>
                  <a:pt x="850" y="848"/>
                </a:lnTo>
                <a:lnTo>
                  <a:pt x="888" y="806"/>
                </a:lnTo>
                <a:lnTo>
                  <a:pt x="926" y="762"/>
                </a:lnTo>
                <a:lnTo>
                  <a:pt x="962" y="718"/>
                </a:lnTo>
                <a:lnTo>
                  <a:pt x="996" y="670"/>
                </a:lnTo>
                <a:lnTo>
                  <a:pt x="1026" y="622"/>
                </a:lnTo>
                <a:lnTo>
                  <a:pt x="1056" y="572"/>
                </a:lnTo>
                <a:lnTo>
                  <a:pt x="1082" y="520"/>
                </a:lnTo>
                <a:lnTo>
                  <a:pt x="1106" y="466"/>
                </a:lnTo>
                <a:lnTo>
                  <a:pt x="1128" y="412"/>
                </a:lnTo>
                <a:lnTo>
                  <a:pt x="1146" y="356"/>
                </a:lnTo>
                <a:lnTo>
                  <a:pt x="1162" y="300"/>
                </a:lnTo>
                <a:lnTo>
                  <a:pt x="1176" y="240"/>
                </a:lnTo>
                <a:lnTo>
                  <a:pt x="1186" y="182"/>
                </a:lnTo>
                <a:lnTo>
                  <a:pt x="1194" y="122"/>
                </a:lnTo>
                <a:lnTo>
                  <a:pt x="1200" y="60"/>
                </a:lnTo>
                <a:lnTo>
                  <a:pt x="1200" y="0"/>
                </a:lnTo>
                <a:lnTo>
                  <a:pt x="400" y="0"/>
                </a:lnTo>
                <a:lnTo>
                  <a:pt x="400" y="0"/>
                </a:lnTo>
                <a:lnTo>
                  <a:pt x="398" y="40"/>
                </a:lnTo>
                <a:lnTo>
                  <a:pt x="392" y="80"/>
                </a:lnTo>
                <a:lnTo>
                  <a:pt x="382" y="118"/>
                </a:lnTo>
                <a:lnTo>
                  <a:pt x="370" y="154"/>
                </a:lnTo>
                <a:lnTo>
                  <a:pt x="352" y="190"/>
                </a:lnTo>
                <a:lnTo>
                  <a:pt x="332" y="222"/>
                </a:lnTo>
                <a:lnTo>
                  <a:pt x="310" y="254"/>
                </a:lnTo>
                <a:lnTo>
                  <a:pt x="284" y="282"/>
                </a:lnTo>
                <a:lnTo>
                  <a:pt x="256" y="308"/>
                </a:lnTo>
                <a:lnTo>
                  <a:pt x="224" y="330"/>
                </a:lnTo>
                <a:lnTo>
                  <a:pt x="192" y="350"/>
                </a:lnTo>
                <a:lnTo>
                  <a:pt x="156" y="368"/>
                </a:lnTo>
                <a:lnTo>
                  <a:pt x="120" y="382"/>
                </a:lnTo>
                <a:lnTo>
                  <a:pt x="82" y="390"/>
                </a:lnTo>
                <a:lnTo>
                  <a:pt x="42" y="398"/>
                </a:lnTo>
                <a:lnTo>
                  <a:pt x="0" y="400"/>
                </a:lnTo>
                <a:lnTo>
                  <a:pt x="0" y="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5242" y="1966974"/>
            <a:ext cx="295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libri" pitchFamily="34" charset="0"/>
              </a:rPr>
              <a:t>LCAP/Budget Adoption</a:t>
            </a:r>
          </a:p>
          <a:p>
            <a:pPr algn="r"/>
            <a:r>
              <a:rPr lang="en-US" sz="1600" b="1" dirty="0" smtClean="0">
                <a:latin typeface="Calibri" pitchFamily="34" charset="0"/>
              </a:rPr>
              <a:t>2020-21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6872" y="1981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Second Interim Report </a:t>
            </a:r>
          </a:p>
          <a:p>
            <a:r>
              <a:rPr lang="en-US" sz="1600" b="1" dirty="0" smtClean="0">
                <a:latin typeface="Calibri" pitchFamily="34" charset="0"/>
              </a:rPr>
              <a:t>2019-20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6872" y="5105400"/>
            <a:ext cx="295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Preliminary LCAP/Budget</a:t>
            </a:r>
          </a:p>
          <a:p>
            <a:r>
              <a:rPr lang="en-US" sz="1600" b="1" dirty="0" smtClean="0">
                <a:latin typeface="Calibri" pitchFamily="34" charset="0"/>
              </a:rPr>
              <a:t>2020-21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105400"/>
            <a:ext cx="295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libri" pitchFamily="34" charset="0"/>
              </a:rPr>
              <a:t>Governor’s May Revise</a:t>
            </a:r>
          </a:p>
          <a:p>
            <a:pPr algn="r"/>
            <a:r>
              <a:rPr lang="en-US" sz="1600" b="1" dirty="0" smtClean="0">
                <a:latin typeface="Calibri" pitchFamily="34" charset="0"/>
              </a:rPr>
              <a:t>2020-21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1599" y="2583923"/>
            <a:ext cx="142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libri" pitchFamily="34" charset="0"/>
              </a:rPr>
              <a:t>Governor’s Budget &amp; 2020-21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01114" y="2573827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1">
              <a:defRPr/>
            </a:pPr>
            <a:r>
              <a:rPr lang="en-US" sz="1600" b="1" kern="1200" dirty="0" smtClean="0">
                <a:solidFill>
                  <a:prstClr val="black"/>
                </a:solidFill>
                <a:latin typeface="Calibri" pitchFamily="34" charset="0"/>
              </a:rPr>
              <a:t>LCAP/Budget</a:t>
            </a:r>
          </a:p>
          <a:p>
            <a:pPr lvl="0" hangingPunct="1">
              <a:defRPr/>
            </a:pPr>
            <a:r>
              <a:rPr lang="en-US" sz="1600" b="1" kern="1200" dirty="0" smtClean="0">
                <a:solidFill>
                  <a:prstClr val="black"/>
                </a:solidFill>
                <a:latin typeface="Calibri" pitchFamily="34" charset="0"/>
              </a:rPr>
              <a:t>Adoption</a:t>
            </a:r>
            <a:endParaRPr lang="en-US" sz="1600" b="1" kern="1200" dirty="0">
              <a:solidFill>
                <a:prstClr val="black"/>
              </a:solidFill>
              <a:latin typeface="Calibri" pitchFamily="34" charset="0"/>
            </a:endParaRPr>
          </a:p>
          <a:p>
            <a:pPr lvl="0" hangingPunct="1">
              <a:defRPr/>
            </a:pPr>
            <a:r>
              <a:rPr lang="en-US" sz="1600" b="1" kern="1200" dirty="0" smtClean="0">
                <a:solidFill>
                  <a:prstClr val="black"/>
                </a:solidFill>
                <a:latin typeface="Calibri" pitchFamily="34" charset="0"/>
              </a:rPr>
              <a:t>2019-20</a:t>
            </a:r>
            <a:endParaRPr lang="en-US" sz="1600" b="1" kern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4245114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Unaudited Actuals</a:t>
            </a:r>
          </a:p>
          <a:p>
            <a:r>
              <a:rPr lang="en-US" sz="1600" b="1" dirty="0" smtClean="0">
                <a:latin typeface="Calibri" pitchFamily="34" charset="0"/>
              </a:rPr>
              <a:t>2018-19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4245114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libri" pitchFamily="34" charset="0"/>
              </a:rPr>
              <a:t>First Interim Report</a:t>
            </a:r>
          </a:p>
          <a:p>
            <a:pPr algn="r"/>
            <a:r>
              <a:rPr lang="en-US" sz="1600" b="1" dirty="0" smtClean="0">
                <a:latin typeface="Calibri" pitchFamily="34" charset="0"/>
              </a:rPr>
              <a:t>2019-20</a:t>
            </a:r>
            <a:endParaRPr lang="en-US" sz="1600" b="1" dirty="0">
              <a:latin typeface="Calibri" pitchFamily="34" charset="0"/>
            </a:endParaRPr>
          </a:p>
        </p:txBody>
      </p:sp>
      <p:grpSp>
        <p:nvGrpSpPr>
          <p:cNvPr id="12" name="Group 39"/>
          <p:cNvGrpSpPr/>
          <p:nvPr/>
        </p:nvGrpSpPr>
        <p:grpSpPr>
          <a:xfrm>
            <a:off x="2443524" y="1667739"/>
            <a:ext cx="4363676" cy="4225061"/>
            <a:chOff x="94209" y="847524"/>
            <a:chExt cx="5315993" cy="5281326"/>
          </a:xfrm>
          <a:noFill/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140639" y="3487392"/>
              <a:ext cx="5281326" cy="1589"/>
            </a:xfrm>
            <a:prstGeom prst="line">
              <a:avLst/>
            </a:prstGeom>
            <a:grpFill/>
            <a:ln w="76200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4209" y="3467100"/>
              <a:ext cx="5315993" cy="1588"/>
            </a:xfrm>
            <a:prstGeom prst="line">
              <a:avLst/>
            </a:prstGeom>
            <a:grpFill/>
            <a:ln w="76200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6"/>
          <p:cNvGrpSpPr/>
          <p:nvPr/>
        </p:nvGrpSpPr>
        <p:grpSpPr>
          <a:xfrm>
            <a:off x="3958291" y="3099441"/>
            <a:ext cx="1170017" cy="1185418"/>
            <a:chOff x="0" y="4114800"/>
            <a:chExt cx="1184275" cy="1227226"/>
          </a:xfrm>
        </p:grpSpPr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940B04E-6F37-408A-89FA-64C33C101676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35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9290" y="3056860"/>
            <a:ext cx="1714521" cy="1979277"/>
            <a:chOff x="3175683" y="2197332"/>
            <a:chExt cx="2743234" cy="3166843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55CE9D-A076-452C-80F3-4AB886C8B5B1}"/>
                </a:ext>
              </a:extLst>
            </p:cNvPr>
            <p:cNvSpPr/>
            <p:nvPr/>
          </p:nvSpPr>
          <p:spPr>
            <a:xfrm rot="14377621">
              <a:off x="2963878" y="2409137"/>
              <a:ext cx="3166843" cy="2743234"/>
            </a:xfrm>
            <a:custGeom>
              <a:avLst/>
              <a:gdLst>
                <a:gd name="connsiteX0" fmla="*/ 12700 w 2639036"/>
                <a:gd name="connsiteY0" fmla="*/ 0 h 2286028"/>
                <a:gd name="connsiteX1" fmla="*/ 2602294 w 2639036"/>
                <a:gd name="connsiteY1" fmla="*/ 1376877 h 2286028"/>
                <a:gd name="connsiteX2" fmla="*/ 2639036 w 2639036"/>
                <a:gd name="connsiteY2" fmla="*/ 1437356 h 2286028"/>
                <a:gd name="connsiteX3" fmla="*/ 2011029 w 2639036"/>
                <a:gd name="connsiteY3" fmla="*/ 1817875 h 2286028"/>
                <a:gd name="connsiteX4" fmla="*/ 2075024 w 2639036"/>
                <a:gd name="connsiteY4" fmla="*/ 1922272 h 2286028"/>
                <a:gd name="connsiteX5" fmla="*/ 2151658 w 2639036"/>
                <a:gd name="connsiteY5" fmla="*/ 1908929 h 2286028"/>
                <a:gd name="connsiteX6" fmla="*/ 2273260 w 2639036"/>
                <a:gd name="connsiteY6" fmla="*/ 1961393 h 2286028"/>
                <a:gd name="connsiteX7" fmla="*/ 2131327 w 2639036"/>
                <a:gd name="connsiteY7" fmla="*/ 2228015 h 2286028"/>
                <a:gd name="connsiteX8" fmla="*/ 1829331 w 2639036"/>
                <a:gd name="connsiteY8" fmla="*/ 2233523 h 2286028"/>
                <a:gd name="connsiteX9" fmla="*/ 1837752 w 2639036"/>
                <a:gd name="connsiteY9" fmla="*/ 2101354 h 2286028"/>
                <a:gd name="connsiteX10" fmla="*/ 1890987 w 2639036"/>
                <a:gd name="connsiteY10" fmla="*/ 2030349 h 2286028"/>
                <a:gd name="connsiteX11" fmla="*/ 1828969 w 2639036"/>
                <a:gd name="connsiteY11" fmla="*/ 1929178 h 2286028"/>
                <a:gd name="connsiteX12" fmla="*/ 1968778 w 2639036"/>
                <a:gd name="connsiteY12" fmla="*/ 1843475 h 2286028"/>
                <a:gd name="connsiteX13" fmla="*/ 1239252 w 2639036"/>
                <a:gd name="connsiteY13" fmla="*/ 2285505 h 2286028"/>
                <a:gd name="connsiteX14" fmla="*/ 1158922 w 2639036"/>
                <a:gd name="connsiteY14" fmla="*/ 2178080 h 2286028"/>
                <a:gd name="connsiteX15" fmla="*/ 12700 w 2639036"/>
                <a:gd name="connsiteY15" fmla="*/ 1637525 h 2286028"/>
                <a:gd name="connsiteX16" fmla="*/ 0 w 2639036"/>
                <a:gd name="connsiteY16" fmla="*/ 1638167 h 2286028"/>
                <a:gd name="connsiteX17" fmla="*/ 0 w 2639036"/>
                <a:gd name="connsiteY17" fmla="*/ 1034300 h 2286028"/>
                <a:gd name="connsiteX18" fmla="*/ 25509 w 2639036"/>
                <a:gd name="connsiteY18" fmla="*/ 1081328 h 2286028"/>
                <a:gd name="connsiteX19" fmla="*/ 184908 w 2639036"/>
                <a:gd name="connsiteY19" fmla="*/ 1181761 h 2286028"/>
                <a:gd name="connsiteX20" fmla="*/ 410333 w 2639036"/>
                <a:gd name="connsiteY20" fmla="*/ 838861 h 2286028"/>
                <a:gd name="connsiteX21" fmla="*/ 184908 w 2639036"/>
                <a:gd name="connsiteY21" fmla="*/ 495961 h 2286028"/>
                <a:gd name="connsiteX22" fmla="*/ 25509 w 2639036"/>
                <a:gd name="connsiteY22" fmla="*/ 596394 h 2286028"/>
                <a:gd name="connsiteX23" fmla="*/ 0 w 2639036"/>
                <a:gd name="connsiteY23" fmla="*/ 643422 h 2286028"/>
                <a:gd name="connsiteX24" fmla="*/ 0 w 2639036"/>
                <a:gd name="connsiteY24" fmla="*/ 321 h 2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9036" h="2286028">
                  <a:moveTo>
                    <a:pt x="12700" y="0"/>
                  </a:moveTo>
                  <a:cubicBezTo>
                    <a:pt x="1090671" y="0"/>
                    <a:pt x="2041079" y="546168"/>
                    <a:pt x="2602294" y="1376877"/>
                  </a:cubicBezTo>
                  <a:lnTo>
                    <a:pt x="2639036" y="1437356"/>
                  </a:lnTo>
                  <a:lnTo>
                    <a:pt x="2011029" y="1817875"/>
                  </a:lnTo>
                  <a:lnTo>
                    <a:pt x="2075024" y="1922272"/>
                  </a:lnTo>
                  <a:lnTo>
                    <a:pt x="2151658" y="1908929"/>
                  </a:lnTo>
                  <a:cubicBezTo>
                    <a:pt x="2206308" y="1907932"/>
                    <a:pt x="2251161" y="1925342"/>
                    <a:pt x="2273260" y="1961393"/>
                  </a:cubicBezTo>
                  <a:cubicBezTo>
                    <a:pt x="2317460" y="2033497"/>
                    <a:pt x="2253914" y="2152868"/>
                    <a:pt x="2131327" y="2228015"/>
                  </a:cubicBezTo>
                  <a:cubicBezTo>
                    <a:pt x="2008739" y="2303161"/>
                    <a:pt x="1873530" y="2305627"/>
                    <a:pt x="1829331" y="2233523"/>
                  </a:cubicBezTo>
                  <a:cubicBezTo>
                    <a:pt x="1807231" y="2197472"/>
                    <a:pt x="1812067" y="2149603"/>
                    <a:pt x="1837752" y="2101354"/>
                  </a:cubicBezTo>
                  <a:lnTo>
                    <a:pt x="1890987" y="2030349"/>
                  </a:lnTo>
                  <a:lnTo>
                    <a:pt x="1828969" y="1929178"/>
                  </a:lnTo>
                  <a:lnTo>
                    <a:pt x="1968778" y="1843475"/>
                  </a:lnTo>
                  <a:lnTo>
                    <a:pt x="1239252" y="2285505"/>
                  </a:lnTo>
                  <a:lnTo>
                    <a:pt x="1158922" y="2178080"/>
                  </a:lnTo>
                  <a:cubicBezTo>
                    <a:pt x="886474" y="1847950"/>
                    <a:pt x="474161" y="1637525"/>
                    <a:pt x="12700" y="1637525"/>
                  </a:cubicBezTo>
                  <a:lnTo>
                    <a:pt x="0" y="1638167"/>
                  </a:lnTo>
                  <a:lnTo>
                    <a:pt x="0" y="1034300"/>
                  </a:lnTo>
                  <a:lnTo>
                    <a:pt x="25509" y="1081328"/>
                  </a:lnTo>
                  <a:cubicBezTo>
                    <a:pt x="66303" y="1143381"/>
                    <a:pt x="122659" y="1181761"/>
                    <a:pt x="184908" y="1181761"/>
                  </a:cubicBezTo>
                  <a:cubicBezTo>
                    <a:pt x="309407" y="1181761"/>
                    <a:pt x="410333" y="1028239"/>
                    <a:pt x="410333" y="838861"/>
                  </a:cubicBezTo>
                  <a:cubicBezTo>
                    <a:pt x="410333" y="649483"/>
                    <a:pt x="309407" y="495961"/>
                    <a:pt x="184908" y="495961"/>
                  </a:cubicBezTo>
                  <a:cubicBezTo>
                    <a:pt x="122659" y="495961"/>
                    <a:pt x="66303" y="534342"/>
                    <a:pt x="25509" y="596394"/>
                  </a:cubicBezTo>
                  <a:lnTo>
                    <a:pt x="0" y="643422"/>
                  </a:lnTo>
                  <a:lnTo>
                    <a:pt x="0" y="3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4B2E4">
                    <a:shade val="30000"/>
                    <a:satMod val="115000"/>
                  </a:srgbClr>
                </a:gs>
                <a:gs pos="50000">
                  <a:srgbClr val="34B2E4">
                    <a:shade val="67500"/>
                    <a:satMod val="115000"/>
                  </a:srgbClr>
                </a:gs>
                <a:gs pos="100000">
                  <a:srgbClr val="34B2E4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B86D18F-C531-428B-A27F-2BF4705B0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6" t="35637" r="616" b="33881"/>
            <a:stretch/>
          </p:blipFill>
          <p:spPr>
            <a:xfrm rot="3411284">
              <a:off x="3808678" y="4316682"/>
              <a:ext cx="915865" cy="879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ECCAB20-9D81-4F92-BC5E-D230681AB91E}"/>
                </a:ext>
              </a:extLst>
            </p:cNvPr>
            <p:cNvSpPr/>
            <p:nvPr/>
          </p:nvSpPr>
          <p:spPr>
            <a:xfrm>
              <a:off x="3698654" y="2768982"/>
              <a:ext cx="1651938" cy="60025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2100" b="1" dirty="0">
                  <a:ln w="0"/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STEP O5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54D8E5-D945-40BE-8557-53AC59AFB114}"/>
                </a:ext>
              </a:extLst>
            </p:cNvPr>
            <p:cNvSpPr/>
            <p:nvPr/>
          </p:nvSpPr>
          <p:spPr>
            <a:xfrm>
              <a:off x="3648032" y="3416785"/>
              <a:ext cx="1853771" cy="94496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1750" b="1" dirty="0">
                  <a:ln w="0"/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Governor’s </a:t>
              </a:r>
            </a:p>
            <a:p>
              <a:pPr algn="ctr" defTabSz="257449">
                <a:defRPr/>
              </a:pPr>
              <a:r>
                <a:rPr lang="en-US" sz="1750" b="1" dirty="0">
                  <a:ln w="0"/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May Revise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46822" y="4775396"/>
            <a:ext cx="1979277" cy="1714521"/>
            <a:chOff x="4236131" y="4948061"/>
            <a:chExt cx="3166843" cy="2743234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1DAF84-6751-4A9A-A0BA-4BFC2DFC4F1F}"/>
                </a:ext>
              </a:extLst>
            </p:cNvPr>
            <p:cNvSpPr/>
            <p:nvPr/>
          </p:nvSpPr>
          <p:spPr>
            <a:xfrm rot="10800000">
              <a:off x="4236131" y="4948061"/>
              <a:ext cx="3166843" cy="2743234"/>
            </a:xfrm>
            <a:custGeom>
              <a:avLst/>
              <a:gdLst>
                <a:gd name="connsiteX0" fmla="*/ 12700 w 2639036"/>
                <a:gd name="connsiteY0" fmla="*/ 0 h 2286028"/>
                <a:gd name="connsiteX1" fmla="*/ 2602294 w 2639036"/>
                <a:gd name="connsiteY1" fmla="*/ 1376877 h 2286028"/>
                <a:gd name="connsiteX2" fmla="*/ 2639036 w 2639036"/>
                <a:gd name="connsiteY2" fmla="*/ 1437356 h 2286028"/>
                <a:gd name="connsiteX3" fmla="*/ 2011029 w 2639036"/>
                <a:gd name="connsiteY3" fmla="*/ 1817875 h 2286028"/>
                <a:gd name="connsiteX4" fmla="*/ 2075024 w 2639036"/>
                <a:gd name="connsiteY4" fmla="*/ 1922272 h 2286028"/>
                <a:gd name="connsiteX5" fmla="*/ 2151658 w 2639036"/>
                <a:gd name="connsiteY5" fmla="*/ 1908929 h 2286028"/>
                <a:gd name="connsiteX6" fmla="*/ 2273260 w 2639036"/>
                <a:gd name="connsiteY6" fmla="*/ 1961393 h 2286028"/>
                <a:gd name="connsiteX7" fmla="*/ 2131327 w 2639036"/>
                <a:gd name="connsiteY7" fmla="*/ 2228015 h 2286028"/>
                <a:gd name="connsiteX8" fmla="*/ 1829331 w 2639036"/>
                <a:gd name="connsiteY8" fmla="*/ 2233523 h 2286028"/>
                <a:gd name="connsiteX9" fmla="*/ 1837752 w 2639036"/>
                <a:gd name="connsiteY9" fmla="*/ 2101354 h 2286028"/>
                <a:gd name="connsiteX10" fmla="*/ 1890987 w 2639036"/>
                <a:gd name="connsiteY10" fmla="*/ 2030349 h 2286028"/>
                <a:gd name="connsiteX11" fmla="*/ 1828969 w 2639036"/>
                <a:gd name="connsiteY11" fmla="*/ 1929178 h 2286028"/>
                <a:gd name="connsiteX12" fmla="*/ 1968778 w 2639036"/>
                <a:gd name="connsiteY12" fmla="*/ 1843475 h 2286028"/>
                <a:gd name="connsiteX13" fmla="*/ 1239252 w 2639036"/>
                <a:gd name="connsiteY13" fmla="*/ 2285505 h 2286028"/>
                <a:gd name="connsiteX14" fmla="*/ 1158922 w 2639036"/>
                <a:gd name="connsiteY14" fmla="*/ 2178080 h 2286028"/>
                <a:gd name="connsiteX15" fmla="*/ 12700 w 2639036"/>
                <a:gd name="connsiteY15" fmla="*/ 1637525 h 2286028"/>
                <a:gd name="connsiteX16" fmla="*/ 0 w 2639036"/>
                <a:gd name="connsiteY16" fmla="*/ 1638167 h 2286028"/>
                <a:gd name="connsiteX17" fmla="*/ 0 w 2639036"/>
                <a:gd name="connsiteY17" fmla="*/ 1034300 h 2286028"/>
                <a:gd name="connsiteX18" fmla="*/ 25509 w 2639036"/>
                <a:gd name="connsiteY18" fmla="*/ 1081328 h 2286028"/>
                <a:gd name="connsiteX19" fmla="*/ 184908 w 2639036"/>
                <a:gd name="connsiteY19" fmla="*/ 1181761 h 2286028"/>
                <a:gd name="connsiteX20" fmla="*/ 410333 w 2639036"/>
                <a:gd name="connsiteY20" fmla="*/ 838861 h 2286028"/>
                <a:gd name="connsiteX21" fmla="*/ 184908 w 2639036"/>
                <a:gd name="connsiteY21" fmla="*/ 495961 h 2286028"/>
                <a:gd name="connsiteX22" fmla="*/ 25509 w 2639036"/>
                <a:gd name="connsiteY22" fmla="*/ 596394 h 2286028"/>
                <a:gd name="connsiteX23" fmla="*/ 0 w 2639036"/>
                <a:gd name="connsiteY23" fmla="*/ 643422 h 2286028"/>
                <a:gd name="connsiteX24" fmla="*/ 0 w 2639036"/>
                <a:gd name="connsiteY24" fmla="*/ 321 h 2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9036" h="2286028">
                  <a:moveTo>
                    <a:pt x="12700" y="0"/>
                  </a:moveTo>
                  <a:cubicBezTo>
                    <a:pt x="1090671" y="0"/>
                    <a:pt x="2041079" y="546168"/>
                    <a:pt x="2602294" y="1376877"/>
                  </a:cubicBezTo>
                  <a:lnTo>
                    <a:pt x="2639036" y="1437356"/>
                  </a:lnTo>
                  <a:lnTo>
                    <a:pt x="2011029" y="1817875"/>
                  </a:lnTo>
                  <a:lnTo>
                    <a:pt x="2075024" y="1922272"/>
                  </a:lnTo>
                  <a:lnTo>
                    <a:pt x="2151658" y="1908929"/>
                  </a:lnTo>
                  <a:cubicBezTo>
                    <a:pt x="2206308" y="1907932"/>
                    <a:pt x="2251161" y="1925342"/>
                    <a:pt x="2273260" y="1961393"/>
                  </a:cubicBezTo>
                  <a:cubicBezTo>
                    <a:pt x="2317460" y="2033497"/>
                    <a:pt x="2253914" y="2152868"/>
                    <a:pt x="2131327" y="2228015"/>
                  </a:cubicBezTo>
                  <a:cubicBezTo>
                    <a:pt x="2008739" y="2303161"/>
                    <a:pt x="1873530" y="2305627"/>
                    <a:pt x="1829331" y="2233523"/>
                  </a:cubicBezTo>
                  <a:cubicBezTo>
                    <a:pt x="1807231" y="2197472"/>
                    <a:pt x="1812067" y="2149603"/>
                    <a:pt x="1837752" y="2101354"/>
                  </a:cubicBezTo>
                  <a:lnTo>
                    <a:pt x="1890987" y="2030349"/>
                  </a:lnTo>
                  <a:lnTo>
                    <a:pt x="1828969" y="1929178"/>
                  </a:lnTo>
                  <a:lnTo>
                    <a:pt x="1968778" y="1843475"/>
                  </a:lnTo>
                  <a:lnTo>
                    <a:pt x="1239252" y="2285505"/>
                  </a:lnTo>
                  <a:lnTo>
                    <a:pt x="1158922" y="2178080"/>
                  </a:lnTo>
                  <a:cubicBezTo>
                    <a:pt x="886474" y="1847950"/>
                    <a:pt x="474161" y="1637525"/>
                    <a:pt x="12700" y="1637525"/>
                  </a:cubicBezTo>
                  <a:lnTo>
                    <a:pt x="0" y="1638167"/>
                  </a:lnTo>
                  <a:lnTo>
                    <a:pt x="0" y="1034300"/>
                  </a:lnTo>
                  <a:lnTo>
                    <a:pt x="25509" y="1081328"/>
                  </a:lnTo>
                  <a:cubicBezTo>
                    <a:pt x="66303" y="1143381"/>
                    <a:pt x="122659" y="1181761"/>
                    <a:pt x="184908" y="1181761"/>
                  </a:cubicBezTo>
                  <a:cubicBezTo>
                    <a:pt x="309407" y="1181761"/>
                    <a:pt x="410333" y="1028239"/>
                    <a:pt x="410333" y="838861"/>
                  </a:cubicBezTo>
                  <a:cubicBezTo>
                    <a:pt x="410333" y="649483"/>
                    <a:pt x="309407" y="495961"/>
                    <a:pt x="184908" y="495961"/>
                  </a:cubicBezTo>
                  <a:cubicBezTo>
                    <a:pt x="122659" y="495961"/>
                    <a:pt x="66303" y="534342"/>
                    <a:pt x="25509" y="596394"/>
                  </a:cubicBezTo>
                  <a:lnTo>
                    <a:pt x="0" y="643422"/>
                  </a:lnTo>
                  <a:lnTo>
                    <a:pt x="0" y="3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65381">
                    <a:shade val="30000"/>
                    <a:satMod val="115000"/>
                  </a:srgbClr>
                </a:gs>
                <a:gs pos="50000">
                  <a:srgbClr val="065381">
                    <a:shade val="67500"/>
                    <a:satMod val="115000"/>
                  </a:srgbClr>
                </a:gs>
                <a:gs pos="100000">
                  <a:srgbClr val="065381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2AE4AE8-98D9-4CC1-8C9F-68BFB4621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130" r="68727" b="69388"/>
            <a:stretch/>
          </p:blipFill>
          <p:spPr>
            <a:xfrm rot="5639878">
              <a:off x="5831170" y="6554412"/>
              <a:ext cx="915865" cy="879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609643-CAAB-4424-8626-258C99CA895E}"/>
                </a:ext>
              </a:extLst>
            </p:cNvPr>
            <p:cNvSpPr/>
            <p:nvPr/>
          </p:nvSpPr>
          <p:spPr>
            <a:xfrm>
              <a:off x="4916371" y="5354250"/>
              <a:ext cx="1651937" cy="60025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2100" b="1" dirty="0">
                  <a:ln w="0"/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STEP O4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54D8E5-D945-40BE-8557-53AC59AFB114}"/>
                </a:ext>
              </a:extLst>
            </p:cNvPr>
            <p:cNvSpPr/>
            <p:nvPr/>
          </p:nvSpPr>
          <p:spPr>
            <a:xfrm>
              <a:off x="4834440" y="5851709"/>
              <a:ext cx="1826718" cy="94496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1750" b="1" dirty="0">
                  <a:ln w="0"/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Staffing </a:t>
              </a:r>
            </a:p>
            <a:p>
              <a:pPr algn="ctr" defTabSz="257449">
                <a:defRPr/>
              </a:pPr>
              <a:r>
                <a:rPr lang="en-US" sz="1750" b="1" dirty="0">
                  <a:ln w="0"/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Projections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81755" y="1845835"/>
            <a:ext cx="1979277" cy="1714521"/>
            <a:chOff x="7370459" y="223261"/>
            <a:chExt cx="3166843" cy="274323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23D7FE5-D0DA-4703-AA6A-77B73A01D6B8}"/>
                </a:ext>
              </a:extLst>
            </p:cNvPr>
            <p:cNvSpPr/>
            <p:nvPr/>
          </p:nvSpPr>
          <p:spPr>
            <a:xfrm>
              <a:off x="7370459" y="223261"/>
              <a:ext cx="3166843" cy="2743234"/>
            </a:xfrm>
            <a:custGeom>
              <a:avLst/>
              <a:gdLst>
                <a:gd name="connsiteX0" fmla="*/ 12700 w 2639036"/>
                <a:gd name="connsiteY0" fmla="*/ 0 h 2286028"/>
                <a:gd name="connsiteX1" fmla="*/ 2602294 w 2639036"/>
                <a:gd name="connsiteY1" fmla="*/ 1376877 h 2286028"/>
                <a:gd name="connsiteX2" fmla="*/ 2639036 w 2639036"/>
                <a:gd name="connsiteY2" fmla="*/ 1437356 h 2286028"/>
                <a:gd name="connsiteX3" fmla="*/ 2011029 w 2639036"/>
                <a:gd name="connsiteY3" fmla="*/ 1817875 h 2286028"/>
                <a:gd name="connsiteX4" fmla="*/ 2075024 w 2639036"/>
                <a:gd name="connsiteY4" fmla="*/ 1922272 h 2286028"/>
                <a:gd name="connsiteX5" fmla="*/ 2151658 w 2639036"/>
                <a:gd name="connsiteY5" fmla="*/ 1908929 h 2286028"/>
                <a:gd name="connsiteX6" fmla="*/ 2273260 w 2639036"/>
                <a:gd name="connsiteY6" fmla="*/ 1961393 h 2286028"/>
                <a:gd name="connsiteX7" fmla="*/ 2131327 w 2639036"/>
                <a:gd name="connsiteY7" fmla="*/ 2228015 h 2286028"/>
                <a:gd name="connsiteX8" fmla="*/ 1829331 w 2639036"/>
                <a:gd name="connsiteY8" fmla="*/ 2233523 h 2286028"/>
                <a:gd name="connsiteX9" fmla="*/ 1837752 w 2639036"/>
                <a:gd name="connsiteY9" fmla="*/ 2101354 h 2286028"/>
                <a:gd name="connsiteX10" fmla="*/ 1890987 w 2639036"/>
                <a:gd name="connsiteY10" fmla="*/ 2030349 h 2286028"/>
                <a:gd name="connsiteX11" fmla="*/ 1828969 w 2639036"/>
                <a:gd name="connsiteY11" fmla="*/ 1929178 h 2286028"/>
                <a:gd name="connsiteX12" fmla="*/ 1968778 w 2639036"/>
                <a:gd name="connsiteY12" fmla="*/ 1843475 h 2286028"/>
                <a:gd name="connsiteX13" fmla="*/ 1239252 w 2639036"/>
                <a:gd name="connsiteY13" fmla="*/ 2285505 h 2286028"/>
                <a:gd name="connsiteX14" fmla="*/ 1158922 w 2639036"/>
                <a:gd name="connsiteY14" fmla="*/ 2178080 h 2286028"/>
                <a:gd name="connsiteX15" fmla="*/ 12700 w 2639036"/>
                <a:gd name="connsiteY15" fmla="*/ 1637525 h 2286028"/>
                <a:gd name="connsiteX16" fmla="*/ 0 w 2639036"/>
                <a:gd name="connsiteY16" fmla="*/ 1638167 h 2286028"/>
                <a:gd name="connsiteX17" fmla="*/ 0 w 2639036"/>
                <a:gd name="connsiteY17" fmla="*/ 1034300 h 2286028"/>
                <a:gd name="connsiteX18" fmla="*/ 25509 w 2639036"/>
                <a:gd name="connsiteY18" fmla="*/ 1081328 h 2286028"/>
                <a:gd name="connsiteX19" fmla="*/ 184908 w 2639036"/>
                <a:gd name="connsiteY19" fmla="*/ 1181761 h 2286028"/>
                <a:gd name="connsiteX20" fmla="*/ 410333 w 2639036"/>
                <a:gd name="connsiteY20" fmla="*/ 838861 h 2286028"/>
                <a:gd name="connsiteX21" fmla="*/ 184908 w 2639036"/>
                <a:gd name="connsiteY21" fmla="*/ 495961 h 2286028"/>
                <a:gd name="connsiteX22" fmla="*/ 25509 w 2639036"/>
                <a:gd name="connsiteY22" fmla="*/ 596394 h 2286028"/>
                <a:gd name="connsiteX23" fmla="*/ 0 w 2639036"/>
                <a:gd name="connsiteY23" fmla="*/ 643422 h 2286028"/>
                <a:gd name="connsiteX24" fmla="*/ 0 w 2639036"/>
                <a:gd name="connsiteY24" fmla="*/ 321 h 2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9036" h="2286028">
                  <a:moveTo>
                    <a:pt x="12700" y="0"/>
                  </a:moveTo>
                  <a:cubicBezTo>
                    <a:pt x="1090671" y="0"/>
                    <a:pt x="2041079" y="546168"/>
                    <a:pt x="2602294" y="1376877"/>
                  </a:cubicBezTo>
                  <a:lnTo>
                    <a:pt x="2639036" y="1437356"/>
                  </a:lnTo>
                  <a:lnTo>
                    <a:pt x="2011029" y="1817875"/>
                  </a:lnTo>
                  <a:lnTo>
                    <a:pt x="2075024" y="1922272"/>
                  </a:lnTo>
                  <a:lnTo>
                    <a:pt x="2151658" y="1908929"/>
                  </a:lnTo>
                  <a:cubicBezTo>
                    <a:pt x="2206308" y="1907932"/>
                    <a:pt x="2251161" y="1925342"/>
                    <a:pt x="2273260" y="1961393"/>
                  </a:cubicBezTo>
                  <a:cubicBezTo>
                    <a:pt x="2317460" y="2033497"/>
                    <a:pt x="2253914" y="2152868"/>
                    <a:pt x="2131327" y="2228015"/>
                  </a:cubicBezTo>
                  <a:cubicBezTo>
                    <a:pt x="2008739" y="2303161"/>
                    <a:pt x="1873530" y="2305627"/>
                    <a:pt x="1829331" y="2233523"/>
                  </a:cubicBezTo>
                  <a:cubicBezTo>
                    <a:pt x="1807231" y="2197472"/>
                    <a:pt x="1812067" y="2149603"/>
                    <a:pt x="1837752" y="2101354"/>
                  </a:cubicBezTo>
                  <a:lnTo>
                    <a:pt x="1890987" y="2030349"/>
                  </a:lnTo>
                  <a:lnTo>
                    <a:pt x="1828969" y="1929178"/>
                  </a:lnTo>
                  <a:lnTo>
                    <a:pt x="1968778" y="1843475"/>
                  </a:lnTo>
                  <a:lnTo>
                    <a:pt x="1239252" y="2285505"/>
                  </a:lnTo>
                  <a:lnTo>
                    <a:pt x="1158922" y="2178080"/>
                  </a:lnTo>
                  <a:cubicBezTo>
                    <a:pt x="886474" y="1847950"/>
                    <a:pt x="474161" y="1637525"/>
                    <a:pt x="12700" y="1637525"/>
                  </a:cubicBezTo>
                  <a:lnTo>
                    <a:pt x="0" y="1638167"/>
                  </a:lnTo>
                  <a:lnTo>
                    <a:pt x="0" y="1034300"/>
                  </a:lnTo>
                  <a:lnTo>
                    <a:pt x="25509" y="1081328"/>
                  </a:lnTo>
                  <a:cubicBezTo>
                    <a:pt x="66303" y="1143381"/>
                    <a:pt x="122659" y="1181761"/>
                    <a:pt x="184908" y="1181761"/>
                  </a:cubicBezTo>
                  <a:cubicBezTo>
                    <a:pt x="309407" y="1181761"/>
                    <a:pt x="410333" y="1028239"/>
                    <a:pt x="410333" y="838861"/>
                  </a:cubicBezTo>
                  <a:cubicBezTo>
                    <a:pt x="410333" y="649483"/>
                    <a:pt x="309407" y="495961"/>
                    <a:pt x="184908" y="495961"/>
                  </a:cubicBezTo>
                  <a:cubicBezTo>
                    <a:pt x="122659" y="495961"/>
                    <a:pt x="66303" y="534342"/>
                    <a:pt x="25509" y="596394"/>
                  </a:cubicBezTo>
                  <a:lnTo>
                    <a:pt x="0" y="643422"/>
                  </a:lnTo>
                  <a:lnTo>
                    <a:pt x="0" y="3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95C">
                    <a:shade val="30000"/>
                    <a:satMod val="115000"/>
                  </a:srgbClr>
                </a:gs>
                <a:gs pos="50000">
                  <a:srgbClr val="FFC95C">
                    <a:shade val="67500"/>
                    <a:satMod val="115000"/>
                  </a:srgbClr>
                </a:gs>
                <a:gs pos="100000">
                  <a:srgbClr val="FFC95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F6081C7-AEDC-490C-9DC7-CB5EF69E3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8" t="34179" r="35344" b="35339"/>
            <a:stretch/>
          </p:blipFill>
          <p:spPr>
            <a:xfrm>
              <a:off x="8445852" y="1928941"/>
              <a:ext cx="915865" cy="879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BD41DB-CB20-41B9-BF03-8B83A06E4A5A}"/>
                </a:ext>
              </a:extLst>
            </p:cNvPr>
            <p:cNvSpPr/>
            <p:nvPr/>
          </p:nvSpPr>
          <p:spPr>
            <a:xfrm>
              <a:off x="7518654" y="471495"/>
              <a:ext cx="1651937" cy="60025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2100" b="1" dirty="0">
                  <a:ln w="0"/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STEP O1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54D8E5-D945-40BE-8557-53AC59AFB114}"/>
                </a:ext>
              </a:extLst>
            </p:cNvPr>
            <p:cNvSpPr/>
            <p:nvPr/>
          </p:nvSpPr>
          <p:spPr>
            <a:xfrm>
              <a:off x="7784037" y="1121328"/>
              <a:ext cx="1531795" cy="94496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1750" b="1" dirty="0">
                  <a:ln w="0"/>
                  <a:latin typeface="Calibri Light" panose="020F0302020204030204" pitchFamily="34" charset="0"/>
                  <a:cs typeface="Calibri Light" panose="020F0302020204030204" pitchFamily="34" charset="0"/>
                </a:rPr>
                <a:t>Board </a:t>
              </a:r>
            </a:p>
            <a:p>
              <a:pPr algn="ctr" defTabSz="257449">
                <a:defRPr/>
              </a:pPr>
              <a:r>
                <a:rPr lang="en-US" sz="1750" b="1" dirty="0">
                  <a:ln w="0"/>
                  <a:latin typeface="Calibri Light" panose="020F0302020204030204" pitchFamily="34" charset="0"/>
                  <a:cs typeface="Calibri Light" panose="020F0302020204030204" pitchFamily="34" charset="0"/>
                </a:rPr>
                <a:t>Priorities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47D369B7-242A-46AF-B859-1F984FBBDEA9}"/>
              </a:ext>
            </a:extLst>
          </p:cNvPr>
          <p:cNvSpPr txBox="1"/>
          <p:nvPr/>
        </p:nvSpPr>
        <p:spPr>
          <a:xfrm rot="21591437">
            <a:off x="2998462" y="3562362"/>
            <a:ext cx="29821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5760">
              <a:defRPr/>
            </a:pPr>
            <a:r>
              <a:rPr lang="en-US" sz="2100" b="1" spc="-113" dirty="0" smtClean="0">
                <a:latin typeface="Rockwell Extra Bold" panose="02060903040505020403" pitchFamily="18" charset="0"/>
              </a:rPr>
              <a:t>2019 </a:t>
            </a:r>
            <a:r>
              <a:rPr lang="en-US" sz="2100" b="1" spc="-113" dirty="0">
                <a:latin typeface="Rockwell Extra Bold" panose="02060903040505020403" pitchFamily="18" charset="0"/>
              </a:rPr>
              <a:t>- </a:t>
            </a:r>
            <a:r>
              <a:rPr lang="en-US" sz="2100" b="1" spc="-113" dirty="0" smtClean="0">
                <a:latin typeface="Rockwell Extra Bold" panose="02060903040505020403" pitchFamily="18" charset="0"/>
              </a:rPr>
              <a:t>20</a:t>
            </a:r>
            <a:endParaRPr lang="en-US" sz="2100" b="1" spc="-113" dirty="0">
              <a:latin typeface="Rockwell Extra Bold" panose="02060903040505020403" pitchFamily="18" charset="0"/>
            </a:endParaRPr>
          </a:p>
          <a:p>
            <a:pPr algn="ctr" defTabSz="535760">
              <a:defRPr/>
            </a:pPr>
            <a:r>
              <a:rPr lang="en-US" sz="2100" b="1" spc="-113" dirty="0">
                <a:latin typeface="Rockwell Extra Bold" panose="02060903040505020403" pitchFamily="18" charset="0"/>
              </a:rPr>
              <a:t>Budget </a:t>
            </a:r>
          </a:p>
          <a:p>
            <a:pPr algn="ctr" defTabSz="535760">
              <a:defRPr/>
            </a:pPr>
            <a:r>
              <a:rPr lang="en-US" sz="2100" b="1" spc="-113" dirty="0">
                <a:latin typeface="Rockwell Extra Bold" panose="02060903040505020403" pitchFamily="18" charset="0"/>
              </a:rPr>
              <a:t>Development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C2AED2A-13FC-40BA-AECA-2282EF545D52}"/>
              </a:ext>
            </a:extLst>
          </p:cNvPr>
          <p:cNvSpPr/>
          <p:nvPr/>
        </p:nvSpPr>
        <p:spPr>
          <a:xfrm>
            <a:off x="2603128" y="5708459"/>
            <a:ext cx="4076116" cy="25659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011" y="4613493"/>
            <a:ext cx="2246989" cy="2248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5" y="5782666"/>
            <a:ext cx="1073085" cy="10730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04101" y="3297664"/>
            <a:ext cx="1714521" cy="1979277"/>
            <a:chOff x="8846213" y="2546187"/>
            <a:chExt cx="2743234" cy="316684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173A8F-4316-4B5A-AC24-25174E841AEF}"/>
                </a:ext>
              </a:extLst>
            </p:cNvPr>
            <p:cNvSpPr/>
            <p:nvPr/>
          </p:nvSpPr>
          <p:spPr>
            <a:xfrm rot="3580796">
              <a:off x="8634408" y="2757992"/>
              <a:ext cx="3166843" cy="2743234"/>
            </a:xfrm>
            <a:custGeom>
              <a:avLst/>
              <a:gdLst>
                <a:gd name="connsiteX0" fmla="*/ 12700 w 2639036"/>
                <a:gd name="connsiteY0" fmla="*/ 0 h 2286028"/>
                <a:gd name="connsiteX1" fmla="*/ 2602294 w 2639036"/>
                <a:gd name="connsiteY1" fmla="*/ 1376877 h 2286028"/>
                <a:gd name="connsiteX2" fmla="*/ 2639036 w 2639036"/>
                <a:gd name="connsiteY2" fmla="*/ 1437356 h 2286028"/>
                <a:gd name="connsiteX3" fmla="*/ 2011029 w 2639036"/>
                <a:gd name="connsiteY3" fmla="*/ 1817875 h 2286028"/>
                <a:gd name="connsiteX4" fmla="*/ 2075024 w 2639036"/>
                <a:gd name="connsiteY4" fmla="*/ 1922272 h 2286028"/>
                <a:gd name="connsiteX5" fmla="*/ 2151658 w 2639036"/>
                <a:gd name="connsiteY5" fmla="*/ 1908929 h 2286028"/>
                <a:gd name="connsiteX6" fmla="*/ 2273260 w 2639036"/>
                <a:gd name="connsiteY6" fmla="*/ 1961393 h 2286028"/>
                <a:gd name="connsiteX7" fmla="*/ 2131327 w 2639036"/>
                <a:gd name="connsiteY7" fmla="*/ 2228015 h 2286028"/>
                <a:gd name="connsiteX8" fmla="*/ 1829331 w 2639036"/>
                <a:gd name="connsiteY8" fmla="*/ 2233523 h 2286028"/>
                <a:gd name="connsiteX9" fmla="*/ 1837752 w 2639036"/>
                <a:gd name="connsiteY9" fmla="*/ 2101354 h 2286028"/>
                <a:gd name="connsiteX10" fmla="*/ 1890987 w 2639036"/>
                <a:gd name="connsiteY10" fmla="*/ 2030349 h 2286028"/>
                <a:gd name="connsiteX11" fmla="*/ 1828969 w 2639036"/>
                <a:gd name="connsiteY11" fmla="*/ 1929178 h 2286028"/>
                <a:gd name="connsiteX12" fmla="*/ 1968778 w 2639036"/>
                <a:gd name="connsiteY12" fmla="*/ 1843475 h 2286028"/>
                <a:gd name="connsiteX13" fmla="*/ 1239252 w 2639036"/>
                <a:gd name="connsiteY13" fmla="*/ 2285505 h 2286028"/>
                <a:gd name="connsiteX14" fmla="*/ 1158922 w 2639036"/>
                <a:gd name="connsiteY14" fmla="*/ 2178080 h 2286028"/>
                <a:gd name="connsiteX15" fmla="*/ 12700 w 2639036"/>
                <a:gd name="connsiteY15" fmla="*/ 1637525 h 2286028"/>
                <a:gd name="connsiteX16" fmla="*/ 0 w 2639036"/>
                <a:gd name="connsiteY16" fmla="*/ 1638167 h 2286028"/>
                <a:gd name="connsiteX17" fmla="*/ 0 w 2639036"/>
                <a:gd name="connsiteY17" fmla="*/ 1034300 h 2286028"/>
                <a:gd name="connsiteX18" fmla="*/ 25509 w 2639036"/>
                <a:gd name="connsiteY18" fmla="*/ 1081328 h 2286028"/>
                <a:gd name="connsiteX19" fmla="*/ 184908 w 2639036"/>
                <a:gd name="connsiteY19" fmla="*/ 1181761 h 2286028"/>
                <a:gd name="connsiteX20" fmla="*/ 410333 w 2639036"/>
                <a:gd name="connsiteY20" fmla="*/ 838861 h 2286028"/>
                <a:gd name="connsiteX21" fmla="*/ 184908 w 2639036"/>
                <a:gd name="connsiteY21" fmla="*/ 495961 h 2286028"/>
                <a:gd name="connsiteX22" fmla="*/ 25509 w 2639036"/>
                <a:gd name="connsiteY22" fmla="*/ 596394 h 2286028"/>
                <a:gd name="connsiteX23" fmla="*/ 0 w 2639036"/>
                <a:gd name="connsiteY23" fmla="*/ 643422 h 2286028"/>
                <a:gd name="connsiteX24" fmla="*/ 0 w 2639036"/>
                <a:gd name="connsiteY24" fmla="*/ 321 h 2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9036" h="2286028">
                  <a:moveTo>
                    <a:pt x="12700" y="0"/>
                  </a:moveTo>
                  <a:cubicBezTo>
                    <a:pt x="1090671" y="0"/>
                    <a:pt x="2041079" y="546168"/>
                    <a:pt x="2602294" y="1376877"/>
                  </a:cubicBezTo>
                  <a:lnTo>
                    <a:pt x="2639036" y="1437356"/>
                  </a:lnTo>
                  <a:lnTo>
                    <a:pt x="2011029" y="1817875"/>
                  </a:lnTo>
                  <a:lnTo>
                    <a:pt x="2075024" y="1922272"/>
                  </a:lnTo>
                  <a:lnTo>
                    <a:pt x="2151658" y="1908929"/>
                  </a:lnTo>
                  <a:cubicBezTo>
                    <a:pt x="2206308" y="1907932"/>
                    <a:pt x="2251161" y="1925342"/>
                    <a:pt x="2273260" y="1961393"/>
                  </a:cubicBezTo>
                  <a:cubicBezTo>
                    <a:pt x="2317460" y="2033497"/>
                    <a:pt x="2253914" y="2152868"/>
                    <a:pt x="2131327" y="2228015"/>
                  </a:cubicBezTo>
                  <a:cubicBezTo>
                    <a:pt x="2008739" y="2303161"/>
                    <a:pt x="1873530" y="2305627"/>
                    <a:pt x="1829331" y="2233523"/>
                  </a:cubicBezTo>
                  <a:cubicBezTo>
                    <a:pt x="1807231" y="2197472"/>
                    <a:pt x="1812067" y="2149603"/>
                    <a:pt x="1837752" y="2101354"/>
                  </a:cubicBezTo>
                  <a:lnTo>
                    <a:pt x="1890987" y="2030349"/>
                  </a:lnTo>
                  <a:lnTo>
                    <a:pt x="1828969" y="1929178"/>
                  </a:lnTo>
                  <a:lnTo>
                    <a:pt x="1968778" y="1843475"/>
                  </a:lnTo>
                  <a:lnTo>
                    <a:pt x="1239252" y="2285505"/>
                  </a:lnTo>
                  <a:lnTo>
                    <a:pt x="1158922" y="2178080"/>
                  </a:lnTo>
                  <a:cubicBezTo>
                    <a:pt x="886474" y="1847950"/>
                    <a:pt x="474161" y="1637525"/>
                    <a:pt x="12700" y="1637525"/>
                  </a:cubicBezTo>
                  <a:lnTo>
                    <a:pt x="0" y="1638167"/>
                  </a:lnTo>
                  <a:lnTo>
                    <a:pt x="0" y="1034300"/>
                  </a:lnTo>
                  <a:lnTo>
                    <a:pt x="25509" y="1081328"/>
                  </a:lnTo>
                  <a:cubicBezTo>
                    <a:pt x="66303" y="1143381"/>
                    <a:pt x="122659" y="1181761"/>
                    <a:pt x="184908" y="1181761"/>
                  </a:cubicBezTo>
                  <a:cubicBezTo>
                    <a:pt x="309407" y="1181761"/>
                    <a:pt x="410333" y="1028239"/>
                    <a:pt x="410333" y="838861"/>
                  </a:cubicBezTo>
                  <a:cubicBezTo>
                    <a:pt x="410333" y="649483"/>
                    <a:pt x="309407" y="495961"/>
                    <a:pt x="184908" y="495961"/>
                  </a:cubicBezTo>
                  <a:cubicBezTo>
                    <a:pt x="122659" y="495961"/>
                    <a:pt x="66303" y="534342"/>
                    <a:pt x="25509" y="596394"/>
                  </a:cubicBezTo>
                  <a:lnTo>
                    <a:pt x="0" y="643422"/>
                  </a:lnTo>
                  <a:lnTo>
                    <a:pt x="0" y="3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02E">
                    <a:shade val="30000"/>
                    <a:satMod val="115000"/>
                  </a:srgbClr>
                </a:gs>
                <a:gs pos="50000">
                  <a:srgbClr val="FF902E">
                    <a:shade val="67500"/>
                    <a:satMod val="115000"/>
                  </a:srgbClr>
                </a:gs>
                <a:gs pos="100000">
                  <a:srgbClr val="FF902E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06C03AB-A434-4255-9707-5425A24A6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" t="34729" r="68558" b="34789"/>
            <a:stretch/>
          </p:blipFill>
          <p:spPr>
            <a:xfrm rot="1150136">
              <a:off x="9716093" y="4312049"/>
              <a:ext cx="915865" cy="879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DD4632F-E919-4246-BD0E-AC95917A0755}"/>
                </a:ext>
              </a:extLst>
            </p:cNvPr>
            <p:cNvSpPr/>
            <p:nvPr/>
          </p:nvSpPr>
          <p:spPr>
            <a:xfrm>
              <a:off x="9205279" y="3065083"/>
              <a:ext cx="1651938" cy="60025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2100" b="1" dirty="0">
                  <a:ln w="0"/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STEP O2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54D8E5-D945-40BE-8557-53AC59AFB114}"/>
                </a:ext>
              </a:extLst>
            </p:cNvPr>
            <p:cNvSpPr/>
            <p:nvPr/>
          </p:nvSpPr>
          <p:spPr>
            <a:xfrm>
              <a:off x="9288979" y="3615145"/>
              <a:ext cx="1828739" cy="94496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defTabSz="257449">
                <a:defRPr/>
              </a:pPr>
              <a:r>
                <a:rPr lang="en-US" sz="1750" b="1" dirty="0">
                  <a:ln w="0"/>
                  <a:latin typeface="Calibri Light" panose="020F0302020204030204" pitchFamily="34" charset="0"/>
                  <a:cs typeface="Calibri Light" panose="020F0302020204030204" pitchFamily="34" charset="0"/>
                </a:rPr>
                <a:t>Enrollment </a:t>
              </a:r>
            </a:p>
            <a:p>
              <a:pPr defTabSz="257449">
                <a:defRPr/>
              </a:pPr>
              <a:r>
                <a:rPr lang="en-US" sz="1750" b="1" dirty="0">
                  <a:ln w="0"/>
                  <a:latin typeface="Calibri Light" panose="020F0302020204030204" pitchFamily="34" charset="0"/>
                  <a:cs typeface="Calibri Light" panose="020F0302020204030204" pitchFamily="34" charset="0"/>
                </a:rPr>
                <a:t>Projections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8823" y="4768706"/>
            <a:ext cx="1714521" cy="1979277"/>
            <a:chOff x="7301767" y="4899854"/>
            <a:chExt cx="2743234" cy="316684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210A25-4BCD-4337-859E-DE88077B5E41}"/>
                </a:ext>
              </a:extLst>
            </p:cNvPr>
            <p:cNvSpPr/>
            <p:nvPr/>
          </p:nvSpPr>
          <p:spPr>
            <a:xfrm rot="7201547">
              <a:off x="7089962" y="5111659"/>
              <a:ext cx="3166843" cy="2743234"/>
            </a:xfrm>
            <a:custGeom>
              <a:avLst/>
              <a:gdLst>
                <a:gd name="connsiteX0" fmla="*/ 12700 w 2639036"/>
                <a:gd name="connsiteY0" fmla="*/ 0 h 2286028"/>
                <a:gd name="connsiteX1" fmla="*/ 2602294 w 2639036"/>
                <a:gd name="connsiteY1" fmla="*/ 1376877 h 2286028"/>
                <a:gd name="connsiteX2" fmla="*/ 2639036 w 2639036"/>
                <a:gd name="connsiteY2" fmla="*/ 1437356 h 2286028"/>
                <a:gd name="connsiteX3" fmla="*/ 2011029 w 2639036"/>
                <a:gd name="connsiteY3" fmla="*/ 1817875 h 2286028"/>
                <a:gd name="connsiteX4" fmla="*/ 2075024 w 2639036"/>
                <a:gd name="connsiteY4" fmla="*/ 1922272 h 2286028"/>
                <a:gd name="connsiteX5" fmla="*/ 2151658 w 2639036"/>
                <a:gd name="connsiteY5" fmla="*/ 1908929 h 2286028"/>
                <a:gd name="connsiteX6" fmla="*/ 2273260 w 2639036"/>
                <a:gd name="connsiteY6" fmla="*/ 1961393 h 2286028"/>
                <a:gd name="connsiteX7" fmla="*/ 2131327 w 2639036"/>
                <a:gd name="connsiteY7" fmla="*/ 2228015 h 2286028"/>
                <a:gd name="connsiteX8" fmla="*/ 1829331 w 2639036"/>
                <a:gd name="connsiteY8" fmla="*/ 2233523 h 2286028"/>
                <a:gd name="connsiteX9" fmla="*/ 1837752 w 2639036"/>
                <a:gd name="connsiteY9" fmla="*/ 2101354 h 2286028"/>
                <a:gd name="connsiteX10" fmla="*/ 1890987 w 2639036"/>
                <a:gd name="connsiteY10" fmla="*/ 2030349 h 2286028"/>
                <a:gd name="connsiteX11" fmla="*/ 1828969 w 2639036"/>
                <a:gd name="connsiteY11" fmla="*/ 1929178 h 2286028"/>
                <a:gd name="connsiteX12" fmla="*/ 1968778 w 2639036"/>
                <a:gd name="connsiteY12" fmla="*/ 1843475 h 2286028"/>
                <a:gd name="connsiteX13" fmla="*/ 1239252 w 2639036"/>
                <a:gd name="connsiteY13" fmla="*/ 2285505 h 2286028"/>
                <a:gd name="connsiteX14" fmla="*/ 1158922 w 2639036"/>
                <a:gd name="connsiteY14" fmla="*/ 2178080 h 2286028"/>
                <a:gd name="connsiteX15" fmla="*/ 12700 w 2639036"/>
                <a:gd name="connsiteY15" fmla="*/ 1637525 h 2286028"/>
                <a:gd name="connsiteX16" fmla="*/ 0 w 2639036"/>
                <a:gd name="connsiteY16" fmla="*/ 1638167 h 2286028"/>
                <a:gd name="connsiteX17" fmla="*/ 0 w 2639036"/>
                <a:gd name="connsiteY17" fmla="*/ 1034300 h 2286028"/>
                <a:gd name="connsiteX18" fmla="*/ 25509 w 2639036"/>
                <a:gd name="connsiteY18" fmla="*/ 1081328 h 2286028"/>
                <a:gd name="connsiteX19" fmla="*/ 184908 w 2639036"/>
                <a:gd name="connsiteY19" fmla="*/ 1181761 h 2286028"/>
                <a:gd name="connsiteX20" fmla="*/ 410333 w 2639036"/>
                <a:gd name="connsiteY20" fmla="*/ 838861 h 2286028"/>
                <a:gd name="connsiteX21" fmla="*/ 184908 w 2639036"/>
                <a:gd name="connsiteY21" fmla="*/ 495961 h 2286028"/>
                <a:gd name="connsiteX22" fmla="*/ 25509 w 2639036"/>
                <a:gd name="connsiteY22" fmla="*/ 596394 h 2286028"/>
                <a:gd name="connsiteX23" fmla="*/ 0 w 2639036"/>
                <a:gd name="connsiteY23" fmla="*/ 643422 h 2286028"/>
                <a:gd name="connsiteX24" fmla="*/ 0 w 2639036"/>
                <a:gd name="connsiteY24" fmla="*/ 321 h 2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9036" h="2286028">
                  <a:moveTo>
                    <a:pt x="12700" y="0"/>
                  </a:moveTo>
                  <a:cubicBezTo>
                    <a:pt x="1090671" y="0"/>
                    <a:pt x="2041079" y="546168"/>
                    <a:pt x="2602294" y="1376877"/>
                  </a:cubicBezTo>
                  <a:lnTo>
                    <a:pt x="2639036" y="1437356"/>
                  </a:lnTo>
                  <a:lnTo>
                    <a:pt x="2011029" y="1817875"/>
                  </a:lnTo>
                  <a:lnTo>
                    <a:pt x="2075024" y="1922272"/>
                  </a:lnTo>
                  <a:lnTo>
                    <a:pt x="2151658" y="1908929"/>
                  </a:lnTo>
                  <a:cubicBezTo>
                    <a:pt x="2206308" y="1907932"/>
                    <a:pt x="2251161" y="1925342"/>
                    <a:pt x="2273260" y="1961393"/>
                  </a:cubicBezTo>
                  <a:cubicBezTo>
                    <a:pt x="2317460" y="2033497"/>
                    <a:pt x="2253914" y="2152868"/>
                    <a:pt x="2131327" y="2228015"/>
                  </a:cubicBezTo>
                  <a:cubicBezTo>
                    <a:pt x="2008739" y="2303161"/>
                    <a:pt x="1873530" y="2305627"/>
                    <a:pt x="1829331" y="2233523"/>
                  </a:cubicBezTo>
                  <a:cubicBezTo>
                    <a:pt x="1807231" y="2197472"/>
                    <a:pt x="1812067" y="2149603"/>
                    <a:pt x="1837752" y="2101354"/>
                  </a:cubicBezTo>
                  <a:lnTo>
                    <a:pt x="1890987" y="2030349"/>
                  </a:lnTo>
                  <a:lnTo>
                    <a:pt x="1828969" y="1929178"/>
                  </a:lnTo>
                  <a:lnTo>
                    <a:pt x="1968778" y="1843475"/>
                  </a:lnTo>
                  <a:lnTo>
                    <a:pt x="1239252" y="2285505"/>
                  </a:lnTo>
                  <a:lnTo>
                    <a:pt x="1158922" y="2178080"/>
                  </a:lnTo>
                  <a:cubicBezTo>
                    <a:pt x="886474" y="1847950"/>
                    <a:pt x="474161" y="1637525"/>
                    <a:pt x="12700" y="1637525"/>
                  </a:cubicBezTo>
                  <a:lnTo>
                    <a:pt x="0" y="1638167"/>
                  </a:lnTo>
                  <a:lnTo>
                    <a:pt x="0" y="1034300"/>
                  </a:lnTo>
                  <a:lnTo>
                    <a:pt x="25509" y="1081328"/>
                  </a:lnTo>
                  <a:cubicBezTo>
                    <a:pt x="66303" y="1143381"/>
                    <a:pt x="122659" y="1181761"/>
                    <a:pt x="184908" y="1181761"/>
                  </a:cubicBezTo>
                  <a:cubicBezTo>
                    <a:pt x="309407" y="1181761"/>
                    <a:pt x="410333" y="1028239"/>
                    <a:pt x="410333" y="838861"/>
                  </a:cubicBezTo>
                  <a:cubicBezTo>
                    <a:pt x="410333" y="649483"/>
                    <a:pt x="309407" y="495961"/>
                    <a:pt x="184908" y="495961"/>
                  </a:cubicBezTo>
                  <a:cubicBezTo>
                    <a:pt x="122659" y="495961"/>
                    <a:pt x="66303" y="534342"/>
                    <a:pt x="25509" y="596394"/>
                  </a:cubicBezTo>
                  <a:lnTo>
                    <a:pt x="0" y="643422"/>
                  </a:lnTo>
                  <a:lnTo>
                    <a:pt x="0" y="3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34856">
                    <a:shade val="30000"/>
                    <a:satMod val="115000"/>
                  </a:srgbClr>
                </a:gs>
                <a:gs pos="50000">
                  <a:srgbClr val="E34856">
                    <a:shade val="67500"/>
                    <a:satMod val="115000"/>
                  </a:srgbClr>
                </a:gs>
                <a:gs pos="100000">
                  <a:srgbClr val="E34856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0D28D45-0716-4437-9EFA-6C431A4F3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2" t="-665" r="35040" b="70183"/>
            <a:stretch/>
          </p:blipFill>
          <p:spPr>
            <a:xfrm rot="20884347">
              <a:off x="7704730" y="6668092"/>
              <a:ext cx="915865" cy="879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54D236-D659-4C9E-8125-D23C6B54863F}"/>
                </a:ext>
              </a:extLst>
            </p:cNvPr>
            <p:cNvSpPr/>
            <p:nvPr/>
          </p:nvSpPr>
          <p:spPr>
            <a:xfrm>
              <a:off x="7875625" y="5467292"/>
              <a:ext cx="1651938" cy="60025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2100" b="1" dirty="0">
                  <a:ln w="0"/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STEP O3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54D8E5-D945-40BE-8557-53AC59AFB114}"/>
                </a:ext>
              </a:extLst>
            </p:cNvPr>
            <p:cNvSpPr/>
            <p:nvPr/>
          </p:nvSpPr>
          <p:spPr>
            <a:xfrm>
              <a:off x="7647137" y="6010796"/>
              <a:ext cx="2120016" cy="94496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1750" b="1" dirty="0">
                  <a:ln w="0"/>
                  <a:latin typeface="Calibri Light" panose="020F0302020204030204" pitchFamily="34" charset="0"/>
                  <a:cs typeface="Calibri Light" panose="020F0302020204030204" pitchFamily="34" charset="0"/>
                </a:rPr>
                <a:t>LCAP</a:t>
              </a:r>
            </a:p>
            <a:p>
              <a:pPr algn="ctr" defTabSz="257449">
                <a:defRPr/>
              </a:pPr>
              <a:r>
                <a:rPr lang="en-US" sz="1750" b="1" dirty="0">
                  <a:ln w="0"/>
                  <a:latin typeface="Calibri Light" panose="020F0302020204030204" pitchFamily="34" charset="0"/>
                  <a:cs typeface="Calibri Light" panose="020F0302020204030204" pitchFamily="34" charset="0"/>
                </a:rPr>
                <a:t>Development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41100" y="1600200"/>
            <a:ext cx="1714521" cy="1979277"/>
            <a:chOff x="4745411" y="-169755"/>
            <a:chExt cx="2743234" cy="3166843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301E4B3-0097-479D-AF4C-3A1F6E0CD966}"/>
                </a:ext>
              </a:extLst>
            </p:cNvPr>
            <p:cNvSpPr/>
            <p:nvPr/>
          </p:nvSpPr>
          <p:spPr>
            <a:xfrm rot="18056569">
              <a:off x="4533606" y="42050"/>
              <a:ext cx="3166843" cy="2743234"/>
            </a:xfrm>
            <a:custGeom>
              <a:avLst/>
              <a:gdLst>
                <a:gd name="connsiteX0" fmla="*/ 12700 w 2639036"/>
                <a:gd name="connsiteY0" fmla="*/ 0 h 2286028"/>
                <a:gd name="connsiteX1" fmla="*/ 2602294 w 2639036"/>
                <a:gd name="connsiteY1" fmla="*/ 1376877 h 2286028"/>
                <a:gd name="connsiteX2" fmla="*/ 2639036 w 2639036"/>
                <a:gd name="connsiteY2" fmla="*/ 1437356 h 2286028"/>
                <a:gd name="connsiteX3" fmla="*/ 2011029 w 2639036"/>
                <a:gd name="connsiteY3" fmla="*/ 1817875 h 2286028"/>
                <a:gd name="connsiteX4" fmla="*/ 2075024 w 2639036"/>
                <a:gd name="connsiteY4" fmla="*/ 1922272 h 2286028"/>
                <a:gd name="connsiteX5" fmla="*/ 2151658 w 2639036"/>
                <a:gd name="connsiteY5" fmla="*/ 1908929 h 2286028"/>
                <a:gd name="connsiteX6" fmla="*/ 2273260 w 2639036"/>
                <a:gd name="connsiteY6" fmla="*/ 1961393 h 2286028"/>
                <a:gd name="connsiteX7" fmla="*/ 2131327 w 2639036"/>
                <a:gd name="connsiteY7" fmla="*/ 2228015 h 2286028"/>
                <a:gd name="connsiteX8" fmla="*/ 1829331 w 2639036"/>
                <a:gd name="connsiteY8" fmla="*/ 2233523 h 2286028"/>
                <a:gd name="connsiteX9" fmla="*/ 1837752 w 2639036"/>
                <a:gd name="connsiteY9" fmla="*/ 2101354 h 2286028"/>
                <a:gd name="connsiteX10" fmla="*/ 1890987 w 2639036"/>
                <a:gd name="connsiteY10" fmla="*/ 2030349 h 2286028"/>
                <a:gd name="connsiteX11" fmla="*/ 1828969 w 2639036"/>
                <a:gd name="connsiteY11" fmla="*/ 1929178 h 2286028"/>
                <a:gd name="connsiteX12" fmla="*/ 1968778 w 2639036"/>
                <a:gd name="connsiteY12" fmla="*/ 1843475 h 2286028"/>
                <a:gd name="connsiteX13" fmla="*/ 1239252 w 2639036"/>
                <a:gd name="connsiteY13" fmla="*/ 2285505 h 2286028"/>
                <a:gd name="connsiteX14" fmla="*/ 1158922 w 2639036"/>
                <a:gd name="connsiteY14" fmla="*/ 2178080 h 2286028"/>
                <a:gd name="connsiteX15" fmla="*/ 12700 w 2639036"/>
                <a:gd name="connsiteY15" fmla="*/ 1637525 h 2286028"/>
                <a:gd name="connsiteX16" fmla="*/ 0 w 2639036"/>
                <a:gd name="connsiteY16" fmla="*/ 1638167 h 2286028"/>
                <a:gd name="connsiteX17" fmla="*/ 0 w 2639036"/>
                <a:gd name="connsiteY17" fmla="*/ 1034300 h 2286028"/>
                <a:gd name="connsiteX18" fmla="*/ 25509 w 2639036"/>
                <a:gd name="connsiteY18" fmla="*/ 1081328 h 2286028"/>
                <a:gd name="connsiteX19" fmla="*/ 184908 w 2639036"/>
                <a:gd name="connsiteY19" fmla="*/ 1181761 h 2286028"/>
                <a:gd name="connsiteX20" fmla="*/ 410333 w 2639036"/>
                <a:gd name="connsiteY20" fmla="*/ 838861 h 2286028"/>
                <a:gd name="connsiteX21" fmla="*/ 184908 w 2639036"/>
                <a:gd name="connsiteY21" fmla="*/ 495961 h 2286028"/>
                <a:gd name="connsiteX22" fmla="*/ 25509 w 2639036"/>
                <a:gd name="connsiteY22" fmla="*/ 596394 h 2286028"/>
                <a:gd name="connsiteX23" fmla="*/ 0 w 2639036"/>
                <a:gd name="connsiteY23" fmla="*/ 643422 h 2286028"/>
                <a:gd name="connsiteX24" fmla="*/ 0 w 2639036"/>
                <a:gd name="connsiteY24" fmla="*/ 321 h 228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9036" h="2286028">
                  <a:moveTo>
                    <a:pt x="12700" y="0"/>
                  </a:moveTo>
                  <a:cubicBezTo>
                    <a:pt x="1090671" y="0"/>
                    <a:pt x="2041079" y="546168"/>
                    <a:pt x="2602294" y="1376877"/>
                  </a:cubicBezTo>
                  <a:lnTo>
                    <a:pt x="2639036" y="1437356"/>
                  </a:lnTo>
                  <a:lnTo>
                    <a:pt x="2011029" y="1817875"/>
                  </a:lnTo>
                  <a:lnTo>
                    <a:pt x="2075024" y="1922272"/>
                  </a:lnTo>
                  <a:lnTo>
                    <a:pt x="2151658" y="1908929"/>
                  </a:lnTo>
                  <a:cubicBezTo>
                    <a:pt x="2206308" y="1907932"/>
                    <a:pt x="2251161" y="1925342"/>
                    <a:pt x="2273260" y="1961393"/>
                  </a:cubicBezTo>
                  <a:cubicBezTo>
                    <a:pt x="2317460" y="2033497"/>
                    <a:pt x="2253914" y="2152868"/>
                    <a:pt x="2131327" y="2228015"/>
                  </a:cubicBezTo>
                  <a:cubicBezTo>
                    <a:pt x="2008739" y="2303161"/>
                    <a:pt x="1873530" y="2305627"/>
                    <a:pt x="1829331" y="2233523"/>
                  </a:cubicBezTo>
                  <a:cubicBezTo>
                    <a:pt x="1807231" y="2197472"/>
                    <a:pt x="1812067" y="2149603"/>
                    <a:pt x="1837752" y="2101354"/>
                  </a:cubicBezTo>
                  <a:lnTo>
                    <a:pt x="1890987" y="2030349"/>
                  </a:lnTo>
                  <a:lnTo>
                    <a:pt x="1828969" y="1929178"/>
                  </a:lnTo>
                  <a:lnTo>
                    <a:pt x="1968778" y="1843475"/>
                  </a:lnTo>
                  <a:lnTo>
                    <a:pt x="1239252" y="2285505"/>
                  </a:lnTo>
                  <a:lnTo>
                    <a:pt x="1158922" y="2178080"/>
                  </a:lnTo>
                  <a:cubicBezTo>
                    <a:pt x="886474" y="1847950"/>
                    <a:pt x="474161" y="1637525"/>
                    <a:pt x="12700" y="1637525"/>
                  </a:cubicBezTo>
                  <a:lnTo>
                    <a:pt x="0" y="1638167"/>
                  </a:lnTo>
                  <a:lnTo>
                    <a:pt x="0" y="1034300"/>
                  </a:lnTo>
                  <a:lnTo>
                    <a:pt x="25509" y="1081328"/>
                  </a:lnTo>
                  <a:cubicBezTo>
                    <a:pt x="66303" y="1143381"/>
                    <a:pt x="122659" y="1181761"/>
                    <a:pt x="184908" y="1181761"/>
                  </a:cubicBezTo>
                  <a:cubicBezTo>
                    <a:pt x="309407" y="1181761"/>
                    <a:pt x="410333" y="1028239"/>
                    <a:pt x="410333" y="838861"/>
                  </a:cubicBezTo>
                  <a:cubicBezTo>
                    <a:pt x="410333" y="649483"/>
                    <a:pt x="309407" y="495961"/>
                    <a:pt x="184908" y="495961"/>
                  </a:cubicBezTo>
                  <a:cubicBezTo>
                    <a:pt x="122659" y="495961"/>
                    <a:pt x="66303" y="534342"/>
                    <a:pt x="25509" y="596394"/>
                  </a:cubicBezTo>
                  <a:lnTo>
                    <a:pt x="0" y="643422"/>
                  </a:lnTo>
                  <a:lnTo>
                    <a:pt x="0" y="3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4D0DA">
                    <a:shade val="30000"/>
                    <a:satMod val="115000"/>
                  </a:srgbClr>
                </a:gs>
                <a:gs pos="50000">
                  <a:srgbClr val="64D0DA">
                    <a:shade val="67500"/>
                    <a:satMod val="115000"/>
                  </a:srgbClr>
                </a:gs>
                <a:gs pos="100000">
                  <a:srgbClr val="64D0DA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2E33F94-89D5-4CE9-A5BF-8F1161AA8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29" t="69231" r="2733" b="287"/>
            <a:stretch/>
          </p:blipFill>
          <p:spPr>
            <a:xfrm rot="21247239">
              <a:off x="5450347" y="1867096"/>
              <a:ext cx="915865" cy="8795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FBE82ED-2340-417C-9EE0-3EA1039B183B}"/>
                </a:ext>
              </a:extLst>
            </p:cNvPr>
            <p:cNvSpPr/>
            <p:nvPr/>
          </p:nvSpPr>
          <p:spPr>
            <a:xfrm>
              <a:off x="5676501" y="486488"/>
              <a:ext cx="1651938" cy="60025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2100" b="1" dirty="0">
                  <a:ln w="0"/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STEP O6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554D8E5-D945-40BE-8557-53AC59AFB114}"/>
                </a:ext>
              </a:extLst>
            </p:cNvPr>
            <p:cNvSpPr/>
            <p:nvPr/>
          </p:nvSpPr>
          <p:spPr>
            <a:xfrm>
              <a:off x="5297187" y="1075435"/>
              <a:ext cx="1730088" cy="944960"/>
            </a:xfrm>
            <a:prstGeom prst="rect">
              <a:avLst/>
            </a:prstGeom>
            <a:noFill/>
          </p:spPr>
          <p:txBody>
            <a:bodyPr wrap="square" lIns="51489" tIns="25744" rIns="51489" bIns="25744">
              <a:spAutoFit/>
            </a:bodyPr>
            <a:lstStyle/>
            <a:p>
              <a:pPr algn="ctr" defTabSz="257449">
                <a:defRPr/>
              </a:pPr>
              <a:r>
                <a:rPr lang="en-US" sz="1750" b="1" dirty="0">
                  <a:ln w="0"/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Proposed</a:t>
              </a:r>
            </a:p>
            <a:p>
              <a:pPr algn="ctr" defTabSz="257449">
                <a:defRPr/>
              </a:pPr>
              <a:r>
                <a:rPr lang="en-US" sz="1750" b="1" dirty="0">
                  <a:ln w="0"/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Budget</a:t>
              </a:r>
            </a:p>
          </p:txBody>
        </p:sp>
      </p:grpSp>
      <p:sp>
        <p:nvSpPr>
          <p:cNvPr id="37" name="Shape 141"/>
          <p:cNvSpPr txBox="1">
            <a:spLocks/>
          </p:cNvSpPr>
          <p:nvPr/>
        </p:nvSpPr>
        <p:spPr>
          <a:xfrm>
            <a:off x="378791" y="329126"/>
            <a:ext cx="8153401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292A45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424456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9pPr>
          </a:lstStyle>
          <a:p>
            <a:pPr hangingPunct="1"/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Our Financial Positions – Budget Development</a:t>
            </a:r>
            <a:endParaRPr lang="en-US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00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352795" y="300036"/>
            <a:ext cx="8156449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Our Financial Positions – Revenue Components GF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52400" y="1290636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14</a:t>
            </a:fld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2ACE252-4C60-4F8B-AB5F-44527E1F8BC6}"/>
              </a:ext>
            </a:extLst>
          </p:cNvPr>
          <p:cNvSpPr/>
          <p:nvPr/>
        </p:nvSpPr>
        <p:spPr>
          <a:xfrm>
            <a:off x="1197147" y="2449069"/>
            <a:ext cx="6582477" cy="2206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B2771491-D0E7-4F46-AC18-42F8DE918A42}"/>
              </a:ext>
            </a:extLst>
          </p:cNvPr>
          <p:cNvSpPr txBox="1"/>
          <p:nvPr/>
        </p:nvSpPr>
        <p:spPr>
          <a:xfrm>
            <a:off x="3590223" y="5196077"/>
            <a:ext cx="1106782" cy="376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760" marR="5080" indent="-99695" algn="l">
              <a:lnSpc>
                <a:spcPct val="102499"/>
              </a:lnSpc>
            </a:pPr>
            <a:r>
              <a:rPr lang="en-US" sz="1200" b="1" dirty="0">
                <a:latin typeface="Calibri"/>
                <a:cs typeface="Calibri"/>
              </a:rPr>
              <a:t>LCFF Sources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lang="en-US" sz="1200" b="1" spc="-5" dirty="0" smtClean="0">
                <a:latin typeface="Calibri"/>
                <a:cs typeface="Calibri"/>
              </a:rPr>
              <a:t>79.44% </a:t>
            </a:r>
            <a:endParaRPr sz="1200" i="1" dirty="0">
              <a:latin typeface="Calibri"/>
              <a:cs typeface="Calibri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29C5BBD5-495B-4402-B399-6B5EEF49F85B}"/>
              </a:ext>
            </a:extLst>
          </p:cNvPr>
          <p:cNvSpPr txBox="1"/>
          <p:nvPr/>
        </p:nvSpPr>
        <p:spPr>
          <a:xfrm>
            <a:off x="5334000" y="5228149"/>
            <a:ext cx="1158399" cy="376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43204" marR="5080" indent="-231140">
              <a:lnSpc>
                <a:spcPct val="102499"/>
              </a:lnSpc>
            </a:pPr>
            <a:r>
              <a:rPr lang="en-US" sz="1200" b="1" dirty="0">
                <a:cs typeface="Calibri"/>
              </a:rPr>
              <a:t>Federal Revenues   </a:t>
            </a:r>
            <a:r>
              <a:rPr lang="en-US" sz="1200" b="1" spc="20" dirty="0" smtClean="0">
                <a:cs typeface="Calibri"/>
              </a:rPr>
              <a:t>6.68%</a:t>
            </a:r>
            <a:endParaRPr sz="1200" dirty="0">
              <a:cs typeface="Calibri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B8261A2A-4890-4E51-BB5B-EBEB1EF16C46}"/>
              </a:ext>
            </a:extLst>
          </p:cNvPr>
          <p:cNvSpPr txBox="1"/>
          <p:nvPr/>
        </p:nvSpPr>
        <p:spPr>
          <a:xfrm>
            <a:off x="6321040" y="5709477"/>
            <a:ext cx="1418234" cy="376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76860" marR="5080" indent="-264795">
              <a:lnSpc>
                <a:spcPct val="102499"/>
              </a:lnSpc>
            </a:pPr>
            <a:r>
              <a:rPr lang="en-US" sz="1200" b="1" spc="-30" dirty="0">
                <a:cs typeface="Calibri"/>
              </a:rPr>
              <a:t>Other State Revenue</a:t>
            </a:r>
          </a:p>
          <a:p>
            <a:pPr marL="276860" marR="5080" indent="-264795" algn="ctr">
              <a:lnSpc>
                <a:spcPct val="102499"/>
              </a:lnSpc>
            </a:pPr>
            <a:r>
              <a:rPr lang="en-US" sz="1200" b="1" spc="-30" dirty="0" smtClean="0">
                <a:cs typeface="Calibri"/>
              </a:rPr>
              <a:t>13.18%</a:t>
            </a:r>
            <a:endParaRPr sz="1200" dirty="0">
              <a:cs typeface="Calibri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4EA58398-D9B4-4E78-822A-7E73CA3BFCE7}"/>
              </a:ext>
            </a:extLst>
          </p:cNvPr>
          <p:cNvSpPr txBox="1"/>
          <p:nvPr/>
        </p:nvSpPr>
        <p:spPr>
          <a:xfrm>
            <a:off x="7019223" y="5224771"/>
            <a:ext cx="1490021" cy="376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09880" marR="5080" indent="-297815">
              <a:lnSpc>
                <a:spcPct val="102499"/>
              </a:lnSpc>
            </a:pPr>
            <a:r>
              <a:rPr lang="en-US" sz="1200" b="1" spc="-25" dirty="0">
                <a:cs typeface="Calibri"/>
              </a:rPr>
              <a:t>Other Local Revenues</a:t>
            </a:r>
          </a:p>
          <a:p>
            <a:pPr marL="309880" marR="5080" indent="-297815" algn="ctr">
              <a:lnSpc>
                <a:spcPct val="102499"/>
              </a:lnSpc>
            </a:pPr>
            <a:r>
              <a:rPr lang="en-US" sz="1200" b="1" spc="-25" dirty="0" smtClean="0">
                <a:cs typeface="Calibri"/>
              </a:rPr>
              <a:t>0.71%</a:t>
            </a:r>
            <a:endParaRPr lang="en-US" sz="1200" b="1" spc="-10" dirty="0"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03F54850-BF02-4C90-BFDE-64EF513CD40A}"/>
              </a:ext>
            </a:extLst>
          </p:cNvPr>
          <p:cNvSpPr/>
          <p:nvPr/>
        </p:nvSpPr>
        <p:spPr>
          <a:xfrm>
            <a:off x="6958034" y="4742372"/>
            <a:ext cx="66040" cy="967105"/>
          </a:xfrm>
          <a:custGeom>
            <a:avLst/>
            <a:gdLst/>
            <a:ahLst/>
            <a:cxnLst/>
            <a:rect l="l" t="t" r="r" b="b"/>
            <a:pathLst>
              <a:path w="66039" h="967104">
                <a:moveTo>
                  <a:pt x="36480" y="61448"/>
                </a:moveTo>
                <a:lnTo>
                  <a:pt x="28225" y="61674"/>
                </a:lnTo>
                <a:lnTo>
                  <a:pt x="20241" y="966829"/>
                </a:lnTo>
                <a:lnTo>
                  <a:pt x="28492" y="966896"/>
                </a:lnTo>
                <a:lnTo>
                  <a:pt x="36480" y="61448"/>
                </a:lnTo>
                <a:close/>
              </a:path>
              <a:path w="66039" h="967104">
                <a:moveTo>
                  <a:pt x="42789" y="0"/>
                </a:moveTo>
                <a:lnTo>
                  <a:pt x="25540" y="1208"/>
                </a:lnTo>
                <a:lnTo>
                  <a:pt x="12590" y="6682"/>
                </a:lnTo>
                <a:lnTo>
                  <a:pt x="4042" y="15494"/>
                </a:lnTo>
                <a:lnTo>
                  <a:pt x="0" y="26718"/>
                </a:lnTo>
                <a:lnTo>
                  <a:pt x="2273" y="42299"/>
                </a:lnTo>
                <a:lnTo>
                  <a:pt x="9195" y="54244"/>
                </a:lnTo>
                <a:lnTo>
                  <a:pt x="19666" y="61909"/>
                </a:lnTo>
                <a:lnTo>
                  <a:pt x="28225" y="61674"/>
                </a:lnTo>
                <a:lnTo>
                  <a:pt x="28492" y="31427"/>
                </a:lnTo>
                <a:lnTo>
                  <a:pt x="65500" y="31427"/>
                </a:lnTo>
                <a:lnTo>
                  <a:pt x="62713" y="17876"/>
                </a:lnTo>
                <a:lnTo>
                  <a:pt x="54677" y="6841"/>
                </a:lnTo>
                <a:lnTo>
                  <a:pt x="42789" y="0"/>
                </a:lnTo>
                <a:close/>
              </a:path>
              <a:path w="66039" h="967104">
                <a:moveTo>
                  <a:pt x="28492" y="31427"/>
                </a:moveTo>
                <a:lnTo>
                  <a:pt x="28225" y="61674"/>
                </a:lnTo>
                <a:lnTo>
                  <a:pt x="36480" y="61448"/>
                </a:lnTo>
                <a:lnTo>
                  <a:pt x="36743" y="31538"/>
                </a:lnTo>
                <a:lnTo>
                  <a:pt x="28492" y="31427"/>
                </a:lnTo>
                <a:close/>
              </a:path>
              <a:path w="66039" h="967104">
                <a:moveTo>
                  <a:pt x="65500" y="31427"/>
                </a:moveTo>
                <a:lnTo>
                  <a:pt x="28492" y="31427"/>
                </a:lnTo>
                <a:lnTo>
                  <a:pt x="36743" y="31538"/>
                </a:lnTo>
                <a:lnTo>
                  <a:pt x="36480" y="61448"/>
                </a:lnTo>
                <a:lnTo>
                  <a:pt x="65568" y="31759"/>
                </a:lnTo>
                <a:lnTo>
                  <a:pt x="65500" y="314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64F3E4B5-0E7A-48FD-BD1C-3808EC5CA2C0}"/>
              </a:ext>
            </a:extLst>
          </p:cNvPr>
          <p:cNvSpPr/>
          <p:nvPr/>
        </p:nvSpPr>
        <p:spPr>
          <a:xfrm>
            <a:off x="7576905" y="4760897"/>
            <a:ext cx="66040" cy="454025"/>
          </a:xfrm>
          <a:custGeom>
            <a:avLst/>
            <a:gdLst/>
            <a:ahLst/>
            <a:cxnLst/>
            <a:rect l="l" t="t" r="r" b="b"/>
            <a:pathLst>
              <a:path w="66040" h="454025">
                <a:moveTo>
                  <a:pt x="28935" y="61657"/>
                </a:moveTo>
                <a:lnTo>
                  <a:pt x="28935" y="453770"/>
                </a:lnTo>
                <a:lnTo>
                  <a:pt x="37186" y="453770"/>
                </a:lnTo>
                <a:lnTo>
                  <a:pt x="37186" y="62025"/>
                </a:lnTo>
                <a:lnTo>
                  <a:pt x="28935" y="61657"/>
                </a:lnTo>
                <a:close/>
              </a:path>
              <a:path w="66040" h="454025">
                <a:moveTo>
                  <a:pt x="65098" y="31662"/>
                </a:moveTo>
                <a:lnTo>
                  <a:pt x="37186" y="31662"/>
                </a:lnTo>
                <a:lnTo>
                  <a:pt x="37186" y="62025"/>
                </a:lnTo>
                <a:lnTo>
                  <a:pt x="45195" y="62383"/>
                </a:lnTo>
                <a:lnTo>
                  <a:pt x="55990" y="54903"/>
                </a:lnTo>
                <a:lnTo>
                  <a:pt x="63225" y="43064"/>
                </a:lnTo>
                <a:lnTo>
                  <a:pt x="65098" y="31662"/>
                </a:lnTo>
                <a:close/>
              </a:path>
              <a:path w="66040" h="454025">
                <a:moveTo>
                  <a:pt x="37186" y="31662"/>
                </a:moveTo>
                <a:lnTo>
                  <a:pt x="28935" y="31662"/>
                </a:lnTo>
                <a:lnTo>
                  <a:pt x="28935" y="61657"/>
                </a:lnTo>
                <a:lnTo>
                  <a:pt x="37186" y="62025"/>
                </a:lnTo>
                <a:lnTo>
                  <a:pt x="37186" y="31662"/>
                </a:lnTo>
                <a:close/>
              </a:path>
              <a:path w="66040" h="454025">
                <a:moveTo>
                  <a:pt x="23340" y="0"/>
                </a:moveTo>
                <a:lnTo>
                  <a:pt x="11299" y="6733"/>
                </a:lnTo>
                <a:lnTo>
                  <a:pt x="3056" y="17739"/>
                </a:lnTo>
                <a:lnTo>
                  <a:pt x="0" y="31662"/>
                </a:lnTo>
                <a:lnTo>
                  <a:pt x="601" y="37848"/>
                </a:lnTo>
                <a:lnTo>
                  <a:pt x="5086" y="48413"/>
                </a:lnTo>
                <a:lnTo>
                  <a:pt x="13986" y="56627"/>
                </a:lnTo>
                <a:lnTo>
                  <a:pt x="27341" y="61586"/>
                </a:lnTo>
                <a:lnTo>
                  <a:pt x="28935" y="61657"/>
                </a:lnTo>
                <a:lnTo>
                  <a:pt x="28935" y="31662"/>
                </a:lnTo>
                <a:lnTo>
                  <a:pt x="65098" y="31662"/>
                </a:lnTo>
                <a:lnTo>
                  <a:pt x="65764" y="27613"/>
                </a:lnTo>
                <a:lnTo>
                  <a:pt x="61910" y="16193"/>
                </a:lnTo>
                <a:lnTo>
                  <a:pt x="53478" y="7156"/>
                </a:lnTo>
                <a:lnTo>
                  <a:pt x="40583" y="1443"/>
                </a:lnTo>
                <a:lnTo>
                  <a:pt x="2334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CCD85BA6-EDB0-48DF-86EF-A52FE6055485}"/>
              </a:ext>
            </a:extLst>
          </p:cNvPr>
          <p:cNvSpPr/>
          <p:nvPr/>
        </p:nvSpPr>
        <p:spPr>
          <a:xfrm>
            <a:off x="6255634" y="4754144"/>
            <a:ext cx="65405" cy="445770"/>
          </a:xfrm>
          <a:custGeom>
            <a:avLst/>
            <a:gdLst/>
            <a:ahLst/>
            <a:cxnLst/>
            <a:rect l="l" t="t" r="r" b="b"/>
            <a:pathLst>
              <a:path w="65404" h="445770">
                <a:moveTo>
                  <a:pt x="29465" y="63430"/>
                </a:moveTo>
                <a:lnTo>
                  <a:pt x="37076" y="445242"/>
                </a:lnTo>
                <a:lnTo>
                  <a:pt x="45327" y="445076"/>
                </a:lnTo>
                <a:lnTo>
                  <a:pt x="37736" y="64308"/>
                </a:lnTo>
                <a:lnTo>
                  <a:pt x="34158" y="64308"/>
                </a:lnTo>
                <a:lnTo>
                  <a:pt x="29465" y="63430"/>
                </a:lnTo>
                <a:close/>
              </a:path>
              <a:path w="65404" h="445770">
                <a:moveTo>
                  <a:pt x="37076" y="31214"/>
                </a:moveTo>
                <a:lnTo>
                  <a:pt x="28825" y="31324"/>
                </a:lnTo>
                <a:lnTo>
                  <a:pt x="29421" y="61222"/>
                </a:lnTo>
                <a:lnTo>
                  <a:pt x="29497" y="63436"/>
                </a:lnTo>
                <a:lnTo>
                  <a:pt x="34158" y="64308"/>
                </a:lnTo>
                <a:lnTo>
                  <a:pt x="37718" y="63436"/>
                </a:lnTo>
                <a:lnTo>
                  <a:pt x="37076" y="31214"/>
                </a:lnTo>
                <a:close/>
              </a:path>
              <a:path w="65404" h="445770">
                <a:moveTo>
                  <a:pt x="37718" y="63436"/>
                </a:moveTo>
                <a:lnTo>
                  <a:pt x="34158" y="64308"/>
                </a:lnTo>
                <a:lnTo>
                  <a:pt x="37736" y="64308"/>
                </a:lnTo>
                <a:lnTo>
                  <a:pt x="37718" y="63436"/>
                </a:lnTo>
                <a:close/>
              </a:path>
              <a:path w="65404" h="445770">
                <a:moveTo>
                  <a:pt x="64704" y="31214"/>
                </a:moveTo>
                <a:lnTo>
                  <a:pt x="37076" y="31214"/>
                </a:lnTo>
                <a:lnTo>
                  <a:pt x="37718" y="63436"/>
                </a:lnTo>
                <a:lnTo>
                  <a:pt x="46755" y="61222"/>
                </a:lnTo>
                <a:lnTo>
                  <a:pt x="56872" y="53338"/>
                </a:lnTo>
                <a:lnTo>
                  <a:pt x="63445" y="41254"/>
                </a:lnTo>
                <a:lnTo>
                  <a:pt x="64704" y="31214"/>
                </a:lnTo>
                <a:close/>
              </a:path>
              <a:path w="65404" h="445770">
                <a:moveTo>
                  <a:pt x="22138" y="0"/>
                </a:moveTo>
                <a:lnTo>
                  <a:pt x="10480" y="7034"/>
                </a:lnTo>
                <a:lnTo>
                  <a:pt x="2662" y="18145"/>
                </a:lnTo>
                <a:lnTo>
                  <a:pt x="0" y="31986"/>
                </a:lnTo>
                <a:lnTo>
                  <a:pt x="1889" y="42414"/>
                </a:lnTo>
                <a:lnTo>
                  <a:pt x="8983" y="53960"/>
                </a:lnTo>
                <a:lnTo>
                  <a:pt x="20158" y="61688"/>
                </a:lnTo>
                <a:lnTo>
                  <a:pt x="29465" y="63430"/>
                </a:lnTo>
                <a:lnTo>
                  <a:pt x="28825" y="31324"/>
                </a:lnTo>
                <a:lnTo>
                  <a:pt x="37076" y="31214"/>
                </a:lnTo>
                <a:lnTo>
                  <a:pt x="64704" y="31214"/>
                </a:lnTo>
                <a:lnTo>
                  <a:pt x="65412" y="25571"/>
                </a:lnTo>
                <a:lnTo>
                  <a:pt x="61074" y="14610"/>
                </a:lnTo>
                <a:lnTo>
                  <a:pt x="52348" y="6090"/>
                </a:lnTo>
                <a:lnTo>
                  <a:pt x="39336" y="917"/>
                </a:lnTo>
                <a:lnTo>
                  <a:pt x="221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3D36140F-2337-4FBB-BE07-C5FC79F5EAE9}"/>
              </a:ext>
            </a:extLst>
          </p:cNvPr>
          <p:cNvSpPr/>
          <p:nvPr/>
        </p:nvSpPr>
        <p:spPr>
          <a:xfrm>
            <a:off x="6104823" y="2514601"/>
            <a:ext cx="614100" cy="2136342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24793641-D42B-4408-BFF6-39066EF5A3AC}"/>
              </a:ext>
            </a:extLst>
          </p:cNvPr>
          <p:cNvSpPr/>
          <p:nvPr/>
        </p:nvSpPr>
        <p:spPr>
          <a:xfrm>
            <a:off x="7576905" y="2504680"/>
            <a:ext cx="162369" cy="2153198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155F0FD0-56F7-4FDA-B75C-183012766074}"/>
              </a:ext>
            </a:extLst>
          </p:cNvPr>
          <p:cNvSpPr/>
          <p:nvPr/>
        </p:nvSpPr>
        <p:spPr>
          <a:xfrm>
            <a:off x="1237498" y="2479463"/>
            <a:ext cx="6501776" cy="2171479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02299482-0581-4C60-9E7E-6AD5CCF28A55}"/>
              </a:ext>
            </a:extLst>
          </p:cNvPr>
          <p:cNvSpPr/>
          <p:nvPr/>
        </p:nvSpPr>
        <p:spPr>
          <a:xfrm>
            <a:off x="3818823" y="4719913"/>
            <a:ext cx="65405" cy="445770"/>
          </a:xfrm>
          <a:custGeom>
            <a:avLst/>
            <a:gdLst/>
            <a:ahLst/>
            <a:cxnLst/>
            <a:rect l="l" t="t" r="r" b="b"/>
            <a:pathLst>
              <a:path w="65404" h="445770">
                <a:moveTo>
                  <a:pt x="29465" y="63430"/>
                </a:moveTo>
                <a:lnTo>
                  <a:pt x="37076" y="445242"/>
                </a:lnTo>
                <a:lnTo>
                  <a:pt x="45327" y="445076"/>
                </a:lnTo>
                <a:lnTo>
                  <a:pt x="37736" y="64308"/>
                </a:lnTo>
                <a:lnTo>
                  <a:pt x="34158" y="64308"/>
                </a:lnTo>
                <a:lnTo>
                  <a:pt x="29465" y="63430"/>
                </a:lnTo>
                <a:close/>
              </a:path>
              <a:path w="65404" h="445770">
                <a:moveTo>
                  <a:pt x="37076" y="31214"/>
                </a:moveTo>
                <a:lnTo>
                  <a:pt x="28825" y="31324"/>
                </a:lnTo>
                <a:lnTo>
                  <a:pt x="29421" y="61222"/>
                </a:lnTo>
                <a:lnTo>
                  <a:pt x="29497" y="63436"/>
                </a:lnTo>
                <a:lnTo>
                  <a:pt x="34158" y="64308"/>
                </a:lnTo>
                <a:lnTo>
                  <a:pt x="37718" y="63436"/>
                </a:lnTo>
                <a:lnTo>
                  <a:pt x="37076" y="31214"/>
                </a:lnTo>
                <a:close/>
              </a:path>
              <a:path w="65404" h="445770">
                <a:moveTo>
                  <a:pt x="37718" y="63436"/>
                </a:moveTo>
                <a:lnTo>
                  <a:pt x="34158" y="64308"/>
                </a:lnTo>
                <a:lnTo>
                  <a:pt x="37736" y="64308"/>
                </a:lnTo>
                <a:lnTo>
                  <a:pt x="37718" y="63436"/>
                </a:lnTo>
                <a:close/>
              </a:path>
              <a:path w="65404" h="445770">
                <a:moveTo>
                  <a:pt x="64704" y="31214"/>
                </a:moveTo>
                <a:lnTo>
                  <a:pt x="37076" y="31214"/>
                </a:lnTo>
                <a:lnTo>
                  <a:pt x="37718" y="63436"/>
                </a:lnTo>
                <a:lnTo>
                  <a:pt x="46755" y="61222"/>
                </a:lnTo>
                <a:lnTo>
                  <a:pt x="56872" y="53338"/>
                </a:lnTo>
                <a:lnTo>
                  <a:pt x="63445" y="41254"/>
                </a:lnTo>
                <a:lnTo>
                  <a:pt x="64704" y="31214"/>
                </a:lnTo>
                <a:close/>
              </a:path>
              <a:path w="65404" h="445770">
                <a:moveTo>
                  <a:pt x="22138" y="0"/>
                </a:moveTo>
                <a:lnTo>
                  <a:pt x="10480" y="7034"/>
                </a:lnTo>
                <a:lnTo>
                  <a:pt x="2662" y="18145"/>
                </a:lnTo>
                <a:lnTo>
                  <a:pt x="0" y="31986"/>
                </a:lnTo>
                <a:lnTo>
                  <a:pt x="1889" y="42414"/>
                </a:lnTo>
                <a:lnTo>
                  <a:pt x="8983" y="53960"/>
                </a:lnTo>
                <a:lnTo>
                  <a:pt x="20158" y="61688"/>
                </a:lnTo>
                <a:lnTo>
                  <a:pt x="29465" y="63430"/>
                </a:lnTo>
                <a:lnTo>
                  <a:pt x="28825" y="31324"/>
                </a:lnTo>
                <a:lnTo>
                  <a:pt x="37076" y="31214"/>
                </a:lnTo>
                <a:lnTo>
                  <a:pt x="64704" y="31214"/>
                </a:lnTo>
                <a:lnTo>
                  <a:pt x="65412" y="25571"/>
                </a:lnTo>
                <a:lnTo>
                  <a:pt x="61074" y="14610"/>
                </a:lnTo>
                <a:lnTo>
                  <a:pt x="52348" y="6090"/>
                </a:lnTo>
                <a:lnTo>
                  <a:pt x="39336" y="917"/>
                </a:lnTo>
                <a:lnTo>
                  <a:pt x="221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222312" y="4843531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89035"/>
              </p:ext>
            </p:extLst>
          </p:nvPr>
        </p:nvGraphicFramePr>
        <p:xfrm>
          <a:off x="241545" y="5196078"/>
          <a:ext cx="2577855" cy="15909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6255">
                  <a:extLst>
                    <a:ext uri="{9D8B030D-6E8A-4147-A177-3AD203B41FA5}">
                      <a16:colId xmlns:a16="http://schemas.microsoft.com/office/drawing/2014/main" val="2444100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45226645"/>
                    </a:ext>
                  </a:extLst>
                </a:gridCol>
              </a:tblGrid>
              <a:tr h="29032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LCFF Sources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$     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513.08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94387"/>
                  </a:ext>
                </a:extLst>
              </a:tr>
              <a:tr h="2945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Federal Revenue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$       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43.12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36173"/>
                  </a:ext>
                </a:extLst>
              </a:tr>
              <a:tr h="35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Other State Revenue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$ </a:t>
                      </a:r>
                      <a:r>
                        <a:rPr lang="en-US" sz="1100" u="none" strike="noStrike" dirty="0" smtClean="0">
                          <a:effectLst/>
                        </a:rPr>
                        <a:t>                     85.10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34590"/>
                  </a:ext>
                </a:extLst>
              </a:tr>
              <a:tr h="35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Other Local Revenue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$     </a:t>
                      </a:r>
                      <a:r>
                        <a:rPr lang="en-US" sz="1100" u="none" strike="noStrike" dirty="0" smtClean="0">
                          <a:effectLst/>
                        </a:rPr>
                        <a:t>                   4.57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11543"/>
                  </a:ext>
                </a:extLst>
              </a:tr>
              <a:tr h="294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Revenues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 $     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645.87 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9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49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Our Financial Positions – LCFF Funding GF</a:t>
            </a:r>
            <a:endParaRPr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15</a:t>
            </a:fld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CEC0AC-894A-4F9B-BA40-994DC8760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3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COLA </a:t>
            </a:r>
            <a:r>
              <a:rPr lang="en-US" sz="2400" dirty="0"/>
              <a:t>– </a:t>
            </a:r>
            <a:r>
              <a:rPr lang="en-US" sz="2400" dirty="0" smtClean="0"/>
              <a:t>3.26%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04263" cy="48037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097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2ACE252-4C60-4F8B-AB5F-44527E1F8BC6}"/>
              </a:ext>
            </a:extLst>
          </p:cNvPr>
          <p:cNvSpPr/>
          <p:nvPr/>
        </p:nvSpPr>
        <p:spPr>
          <a:xfrm>
            <a:off x="1371600" y="1743177"/>
            <a:ext cx="6602783" cy="2268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B2771491-D0E7-4F46-AC18-42F8DE918A42}"/>
              </a:ext>
            </a:extLst>
          </p:cNvPr>
          <p:cNvSpPr txBox="1"/>
          <p:nvPr/>
        </p:nvSpPr>
        <p:spPr>
          <a:xfrm>
            <a:off x="3590343" y="5058791"/>
            <a:ext cx="792340" cy="56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11760" marR="5080" indent="-99695">
              <a:lnSpc>
                <a:spcPct val="102499"/>
              </a:lnSpc>
            </a:pP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10" dirty="0">
                <a:latin typeface="Calibri"/>
                <a:cs typeface="Calibri"/>
              </a:rPr>
              <a:t>r</a:t>
            </a:r>
            <a:r>
              <a:rPr sz="1200" b="1" spc="25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i</a:t>
            </a:r>
            <a:r>
              <a:rPr sz="1200" b="1" spc="-15" dirty="0">
                <a:latin typeface="Calibri"/>
                <a:cs typeface="Calibri"/>
              </a:rPr>
              <a:t>f</a:t>
            </a:r>
            <a:r>
              <a:rPr sz="1200" b="1" spc="-20" dirty="0">
                <a:latin typeface="Calibri"/>
                <a:cs typeface="Calibri"/>
              </a:rPr>
              <a:t>i</a:t>
            </a:r>
            <a:r>
              <a:rPr sz="1200" b="1" spc="-35" dirty="0">
                <a:latin typeface="Calibri"/>
                <a:cs typeface="Calibri"/>
              </a:rPr>
              <a:t>ca</a:t>
            </a:r>
            <a:r>
              <a:rPr sz="1200" b="1" spc="25" dirty="0">
                <a:latin typeface="Calibri"/>
                <a:cs typeface="Calibri"/>
              </a:rPr>
              <a:t>t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d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spc="-3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l</a:t>
            </a:r>
            <a:r>
              <a:rPr sz="1200" b="1" spc="-35" dirty="0">
                <a:latin typeface="Calibri"/>
                <a:cs typeface="Calibri"/>
              </a:rPr>
              <a:t>a</a:t>
            </a:r>
            <a:r>
              <a:rPr sz="1200" b="1" spc="1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i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s </a:t>
            </a:r>
            <a:r>
              <a:rPr lang="en-US" sz="1200" b="1" spc="20" dirty="0" smtClean="0">
                <a:latin typeface="Calibri"/>
                <a:cs typeface="Calibri"/>
              </a:rPr>
              <a:t>40.32</a:t>
            </a:r>
            <a:r>
              <a:rPr sz="1200" b="1" spc="-10" dirty="0" smtClean="0">
                <a:latin typeface="Calibri"/>
                <a:cs typeface="Calibri"/>
              </a:rPr>
              <a:t>%</a:t>
            </a:r>
            <a:endParaRPr lang="en-US" sz="1200" b="1" spc="-10" dirty="0">
              <a:latin typeface="Calibri"/>
              <a:cs typeface="Calibri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29C5BBD5-495B-4402-B399-6B5EEF49F85B}"/>
              </a:ext>
            </a:extLst>
          </p:cNvPr>
          <p:cNvSpPr txBox="1"/>
          <p:nvPr/>
        </p:nvSpPr>
        <p:spPr>
          <a:xfrm>
            <a:off x="4169040" y="4417071"/>
            <a:ext cx="774123" cy="56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43204" marR="5080" indent="-231140">
              <a:lnSpc>
                <a:spcPct val="102499"/>
              </a:lnSpc>
            </a:pP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l</a:t>
            </a:r>
            <a:r>
              <a:rPr sz="1200" b="1" spc="-3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ssi</a:t>
            </a:r>
            <a:r>
              <a:rPr sz="1200" b="1" spc="-15" dirty="0">
                <a:latin typeface="Calibri"/>
                <a:cs typeface="Calibri"/>
              </a:rPr>
              <a:t>f</a:t>
            </a:r>
            <a:r>
              <a:rPr sz="1200" b="1" spc="-20" dirty="0">
                <a:latin typeface="Calibri"/>
                <a:cs typeface="Calibri"/>
              </a:rPr>
              <a:t>i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20" dirty="0" smtClean="0">
                <a:latin typeface="Calibri"/>
                <a:cs typeface="Calibri"/>
              </a:rPr>
              <a:t>S</a:t>
            </a:r>
            <a:r>
              <a:rPr sz="1200" b="1" spc="-35" dirty="0" smtClean="0">
                <a:latin typeface="Calibri"/>
                <a:cs typeface="Calibri"/>
              </a:rPr>
              <a:t>a</a:t>
            </a:r>
            <a:r>
              <a:rPr sz="1200" b="1" spc="-20" dirty="0" smtClean="0">
                <a:latin typeface="Calibri"/>
                <a:cs typeface="Calibri"/>
              </a:rPr>
              <a:t>l</a:t>
            </a:r>
            <a:r>
              <a:rPr sz="1200" b="1" spc="-35" dirty="0" smtClean="0">
                <a:latin typeface="Calibri"/>
                <a:cs typeface="Calibri"/>
              </a:rPr>
              <a:t>a</a:t>
            </a:r>
            <a:r>
              <a:rPr sz="1200" b="1" spc="10" dirty="0" smtClean="0">
                <a:latin typeface="Calibri"/>
                <a:cs typeface="Calibri"/>
              </a:rPr>
              <a:t>r</a:t>
            </a:r>
            <a:r>
              <a:rPr sz="1200" b="1" spc="-20" dirty="0" smtClean="0">
                <a:latin typeface="Calibri"/>
                <a:cs typeface="Calibri"/>
              </a:rPr>
              <a:t>i</a:t>
            </a:r>
            <a:r>
              <a:rPr sz="1200" b="1" spc="20" dirty="0" smtClean="0">
                <a:latin typeface="Calibri"/>
                <a:cs typeface="Calibri"/>
              </a:rPr>
              <a:t>e</a:t>
            </a:r>
            <a:r>
              <a:rPr sz="1200" b="1" spc="-5" dirty="0" smtClean="0">
                <a:latin typeface="Calibri"/>
                <a:cs typeface="Calibri"/>
              </a:rPr>
              <a:t>s </a:t>
            </a:r>
            <a:r>
              <a:rPr lang="en-US" sz="1200" b="1" spc="20" dirty="0" smtClean="0">
                <a:latin typeface="Calibri"/>
                <a:cs typeface="Calibri"/>
              </a:rPr>
              <a:t>15.12</a:t>
            </a:r>
            <a:r>
              <a:rPr sz="1200" b="1" spc="-10" dirty="0" smtClean="0">
                <a:latin typeface="Calibri"/>
                <a:cs typeface="Calibri"/>
              </a:rPr>
              <a:t>%</a:t>
            </a:r>
            <a:endParaRPr lang="en-US" sz="1200" b="1" spc="-10" dirty="0">
              <a:latin typeface="Calibri"/>
              <a:cs typeface="Calibri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B8261A2A-4890-4E51-BB5B-EBEB1EF16C46}"/>
              </a:ext>
            </a:extLst>
          </p:cNvPr>
          <p:cNvSpPr txBox="1"/>
          <p:nvPr/>
        </p:nvSpPr>
        <p:spPr>
          <a:xfrm>
            <a:off x="5349849" y="5086626"/>
            <a:ext cx="876300" cy="56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76860" marR="5080" indent="-264795">
              <a:lnSpc>
                <a:spcPct val="102499"/>
              </a:lnSpc>
            </a:pP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15" dirty="0">
                <a:latin typeface="Calibri"/>
                <a:cs typeface="Calibri"/>
              </a:rPr>
              <a:t>m</a:t>
            </a: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spc="-20" dirty="0">
                <a:latin typeface="Calibri"/>
                <a:cs typeface="Calibri"/>
              </a:rPr>
              <a:t>l</a:t>
            </a:r>
            <a:r>
              <a:rPr sz="1200" b="1" spc="-5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n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f</a:t>
            </a:r>
            <a:r>
              <a:rPr sz="1200" b="1" spc="-20" dirty="0">
                <a:latin typeface="Calibri"/>
                <a:cs typeface="Calibri"/>
              </a:rPr>
              <a:t>i</a:t>
            </a:r>
            <a:r>
              <a:rPr sz="1200" b="1" spc="25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s </a:t>
            </a:r>
            <a:r>
              <a:rPr lang="en-US" sz="1200" b="1" spc="10" dirty="0" smtClean="0">
                <a:latin typeface="Calibri"/>
                <a:cs typeface="Calibri"/>
              </a:rPr>
              <a:t>26.50</a:t>
            </a:r>
            <a:r>
              <a:rPr sz="1200" b="1" spc="-10" dirty="0" smtClean="0">
                <a:latin typeface="Calibri"/>
                <a:cs typeface="Calibri"/>
              </a:rPr>
              <a:t>%</a:t>
            </a:r>
            <a:endParaRPr lang="en-US" sz="1200" b="1" spc="-10" dirty="0">
              <a:latin typeface="Calibri"/>
              <a:cs typeface="Calibri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4EA58398-D9B4-4E78-822A-7E73CA3BFCE7}"/>
              </a:ext>
            </a:extLst>
          </p:cNvPr>
          <p:cNvSpPr txBox="1"/>
          <p:nvPr/>
        </p:nvSpPr>
        <p:spPr>
          <a:xfrm>
            <a:off x="6072969" y="4499680"/>
            <a:ext cx="893444" cy="56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09880" marR="5080" indent="-297815">
              <a:lnSpc>
                <a:spcPct val="102499"/>
              </a:lnSpc>
            </a:pPr>
            <a:r>
              <a:rPr sz="1200" b="1" spc="-25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oo</a:t>
            </a:r>
            <a:r>
              <a:rPr sz="1200" b="1" spc="-25" dirty="0">
                <a:latin typeface="Calibri"/>
                <a:cs typeface="Calibri"/>
              </a:rPr>
              <a:t>k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nd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spc="-5" dirty="0">
                <a:latin typeface="Calibri"/>
                <a:cs typeface="Calibri"/>
              </a:rPr>
              <a:t>upp</a:t>
            </a:r>
            <a:r>
              <a:rPr sz="1200" b="1" spc="-20" dirty="0">
                <a:latin typeface="Calibri"/>
                <a:cs typeface="Calibri"/>
              </a:rPr>
              <a:t>li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s </a:t>
            </a:r>
            <a:r>
              <a:rPr lang="en-US" sz="1200" b="1" spc="20" dirty="0" smtClean="0">
                <a:latin typeface="Calibri"/>
                <a:cs typeface="Calibri"/>
              </a:rPr>
              <a:t>5.41%</a:t>
            </a:r>
            <a:endParaRPr lang="en-US" sz="1200" b="1" spc="-10" dirty="0">
              <a:latin typeface="Calibri"/>
              <a:cs typeface="Calibri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5932039F-BA4E-49CF-9F1E-89F11FC3F3EA}"/>
              </a:ext>
            </a:extLst>
          </p:cNvPr>
          <p:cNvSpPr txBox="1"/>
          <p:nvPr/>
        </p:nvSpPr>
        <p:spPr>
          <a:xfrm>
            <a:off x="6552532" y="5168201"/>
            <a:ext cx="1271905" cy="56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4980" marR="5080" indent="-462915">
              <a:lnSpc>
                <a:spcPct val="102499"/>
              </a:lnSpc>
            </a:pPr>
            <a:r>
              <a:rPr sz="1200" b="1" spc="-20" dirty="0">
                <a:latin typeface="Calibri"/>
                <a:cs typeface="Calibri"/>
              </a:rPr>
              <a:t>S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10" dirty="0">
                <a:latin typeface="Calibri"/>
                <a:cs typeface="Calibri"/>
              </a:rPr>
              <a:t>r</a:t>
            </a:r>
            <a:r>
              <a:rPr sz="1200" b="1" spc="-20" dirty="0">
                <a:latin typeface="Calibri"/>
                <a:cs typeface="Calibri"/>
              </a:rPr>
              <a:t>vi</a:t>
            </a:r>
            <a:r>
              <a:rPr sz="1200" b="1" spc="-35" dirty="0">
                <a:latin typeface="Calibri"/>
                <a:cs typeface="Calibri"/>
              </a:rPr>
              <a:t>c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&amp;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25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h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r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spc="20" dirty="0">
                <a:latin typeface="Calibri"/>
                <a:cs typeface="Calibri"/>
              </a:rPr>
              <a:t>e</a:t>
            </a:r>
            <a:r>
              <a:rPr sz="1200" b="1" spc="10" dirty="0">
                <a:latin typeface="Calibri"/>
                <a:cs typeface="Calibri"/>
              </a:rPr>
              <a:t>r</a:t>
            </a:r>
            <a:r>
              <a:rPr sz="1200" b="1" spc="-35" dirty="0">
                <a:latin typeface="Calibri"/>
                <a:cs typeface="Calibri"/>
              </a:rPr>
              <a:t>a</a:t>
            </a:r>
            <a:r>
              <a:rPr sz="1200" b="1" spc="25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ng </a:t>
            </a:r>
            <a:r>
              <a:rPr lang="en-US" sz="1200" b="1" spc="10" dirty="0" smtClean="0">
                <a:latin typeface="Calibri"/>
                <a:cs typeface="Calibri"/>
              </a:rPr>
              <a:t>10.41</a:t>
            </a:r>
            <a:r>
              <a:rPr sz="1200" b="1" spc="-10" dirty="0" smtClean="0">
                <a:latin typeface="Calibri"/>
                <a:cs typeface="Calibri"/>
              </a:rPr>
              <a:t>%</a:t>
            </a:r>
            <a:endParaRPr lang="en-US" sz="1200" b="1" spc="-10" dirty="0">
              <a:latin typeface="Calibri"/>
              <a:cs typeface="Calibri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03F54850-BF02-4C90-BFDE-64EF513CD40A}"/>
              </a:ext>
            </a:extLst>
          </p:cNvPr>
          <p:cNvSpPr/>
          <p:nvPr/>
        </p:nvSpPr>
        <p:spPr>
          <a:xfrm>
            <a:off x="5443526" y="4111838"/>
            <a:ext cx="66040" cy="967105"/>
          </a:xfrm>
          <a:custGeom>
            <a:avLst/>
            <a:gdLst/>
            <a:ahLst/>
            <a:cxnLst/>
            <a:rect l="l" t="t" r="r" b="b"/>
            <a:pathLst>
              <a:path w="66039" h="967104">
                <a:moveTo>
                  <a:pt x="36480" y="61448"/>
                </a:moveTo>
                <a:lnTo>
                  <a:pt x="28225" y="61674"/>
                </a:lnTo>
                <a:lnTo>
                  <a:pt x="20241" y="966829"/>
                </a:lnTo>
                <a:lnTo>
                  <a:pt x="28492" y="966896"/>
                </a:lnTo>
                <a:lnTo>
                  <a:pt x="36480" y="61448"/>
                </a:lnTo>
                <a:close/>
              </a:path>
              <a:path w="66039" h="967104">
                <a:moveTo>
                  <a:pt x="42789" y="0"/>
                </a:moveTo>
                <a:lnTo>
                  <a:pt x="25540" y="1208"/>
                </a:lnTo>
                <a:lnTo>
                  <a:pt x="12590" y="6682"/>
                </a:lnTo>
                <a:lnTo>
                  <a:pt x="4042" y="15494"/>
                </a:lnTo>
                <a:lnTo>
                  <a:pt x="0" y="26718"/>
                </a:lnTo>
                <a:lnTo>
                  <a:pt x="2273" y="42299"/>
                </a:lnTo>
                <a:lnTo>
                  <a:pt x="9195" y="54244"/>
                </a:lnTo>
                <a:lnTo>
                  <a:pt x="19666" y="61909"/>
                </a:lnTo>
                <a:lnTo>
                  <a:pt x="28225" y="61674"/>
                </a:lnTo>
                <a:lnTo>
                  <a:pt x="28492" y="31427"/>
                </a:lnTo>
                <a:lnTo>
                  <a:pt x="65500" y="31427"/>
                </a:lnTo>
                <a:lnTo>
                  <a:pt x="62713" y="17876"/>
                </a:lnTo>
                <a:lnTo>
                  <a:pt x="54677" y="6841"/>
                </a:lnTo>
                <a:lnTo>
                  <a:pt x="42789" y="0"/>
                </a:lnTo>
                <a:close/>
              </a:path>
              <a:path w="66039" h="967104">
                <a:moveTo>
                  <a:pt x="28492" y="31427"/>
                </a:moveTo>
                <a:lnTo>
                  <a:pt x="28225" y="61674"/>
                </a:lnTo>
                <a:lnTo>
                  <a:pt x="36480" y="61448"/>
                </a:lnTo>
                <a:lnTo>
                  <a:pt x="36743" y="31538"/>
                </a:lnTo>
                <a:lnTo>
                  <a:pt x="28492" y="31427"/>
                </a:lnTo>
                <a:close/>
              </a:path>
              <a:path w="66039" h="967104">
                <a:moveTo>
                  <a:pt x="65500" y="31427"/>
                </a:moveTo>
                <a:lnTo>
                  <a:pt x="28492" y="31427"/>
                </a:lnTo>
                <a:lnTo>
                  <a:pt x="36743" y="31538"/>
                </a:lnTo>
                <a:lnTo>
                  <a:pt x="36480" y="61448"/>
                </a:lnTo>
                <a:lnTo>
                  <a:pt x="65568" y="31759"/>
                </a:lnTo>
                <a:lnTo>
                  <a:pt x="65500" y="314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64F3E4B5-0E7A-48FD-BD1C-3808EC5CA2C0}"/>
              </a:ext>
            </a:extLst>
          </p:cNvPr>
          <p:cNvSpPr/>
          <p:nvPr/>
        </p:nvSpPr>
        <p:spPr>
          <a:xfrm flipH="1">
            <a:off x="6479082" y="4111838"/>
            <a:ext cx="45719" cy="305234"/>
          </a:xfrm>
          <a:custGeom>
            <a:avLst/>
            <a:gdLst/>
            <a:ahLst/>
            <a:cxnLst/>
            <a:rect l="l" t="t" r="r" b="b"/>
            <a:pathLst>
              <a:path w="66040" h="454025">
                <a:moveTo>
                  <a:pt x="28935" y="61657"/>
                </a:moveTo>
                <a:lnTo>
                  <a:pt x="28935" y="453770"/>
                </a:lnTo>
                <a:lnTo>
                  <a:pt x="37186" y="453770"/>
                </a:lnTo>
                <a:lnTo>
                  <a:pt x="37186" y="62025"/>
                </a:lnTo>
                <a:lnTo>
                  <a:pt x="28935" y="61657"/>
                </a:lnTo>
                <a:close/>
              </a:path>
              <a:path w="66040" h="454025">
                <a:moveTo>
                  <a:pt x="65098" y="31662"/>
                </a:moveTo>
                <a:lnTo>
                  <a:pt x="37186" y="31662"/>
                </a:lnTo>
                <a:lnTo>
                  <a:pt x="37186" y="62025"/>
                </a:lnTo>
                <a:lnTo>
                  <a:pt x="45195" y="62383"/>
                </a:lnTo>
                <a:lnTo>
                  <a:pt x="55990" y="54903"/>
                </a:lnTo>
                <a:lnTo>
                  <a:pt x="63225" y="43064"/>
                </a:lnTo>
                <a:lnTo>
                  <a:pt x="65098" y="31662"/>
                </a:lnTo>
                <a:close/>
              </a:path>
              <a:path w="66040" h="454025">
                <a:moveTo>
                  <a:pt x="37186" y="31662"/>
                </a:moveTo>
                <a:lnTo>
                  <a:pt x="28935" y="31662"/>
                </a:lnTo>
                <a:lnTo>
                  <a:pt x="28935" y="61657"/>
                </a:lnTo>
                <a:lnTo>
                  <a:pt x="37186" y="62025"/>
                </a:lnTo>
                <a:lnTo>
                  <a:pt x="37186" y="31662"/>
                </a:lnTo>
                <a:close/>
              </a:path>
              <a:path w="66040" h="454025">
                <a:moveTo>
                  <a:pt x="23340" y="0"/>
                </a:moveTo>
                <a:lnTo>
                  <a:pt x="11299" y="6733"/>
                </a:lnTo>
                <a:lnTo>
                  <a:pt x="3056" y="17739"/>
                </a:lnTo>
                <a:lnTo>
                  <a:pt x="0" y="31662"/>
                </a:lnTo>
                <a:lnTo>
                  <a:pt x="601" y="37848"/>
                </a:lnTo>
                <a:lnTo>
                  <a:pt x="5086" y="48413"/>
                </a:lnTo>
                <a:lnTo>
                  <a:pt x="13986" y="56627"/>
                </a:lnTo>
                <a:lnTo>
                  <a:pt x="27341" y="61586"/>
                </a:lnTo>
                <a:lnTo>
                  <a:pt x="28935" y="61657"/>
                </a:lnTo>
                <a:lnTo>
                  <a:pt x="28935" y="31662"/>
                </a:lnTo>
                <a:lnTo>
                  <a:pt x="65098" y="31662"/>
                </a:lnTo>
                <a:lnTo>
                  <a:pt x="65764" y="27613"/>
                </a:lnTo>
                <a:lnTo>
                  <a:pt x="61910" y="16193"/>
                </a:lnTo>
                <a:lnTo>
                  <a:pt x="53478" y="7156"/>
                </a:lnTo>
                <a:lnTo>
                  <a:pt x="40583" y="1443"/>
                </a:lnTo>
                <a:lnTo>
                  <a:pt x="2334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CCD85BA6-EDB0-48DF-86EF-A52FE6055485}"/>
              </a:ext>
            </a:extLst>
          </p:cNvPr>
          <p:cNvSpPr/>
          <p:nvPr/>
        </p:nvSpPr>
        <p:spPr>
          <a:xfrm>
            <a:off x="4502530" y="4112052"/>
            <a:ext cx="45719" cy="261423"/>
          </a:xfrm>
          <a:custGeom>
            <a:avLst/>
            <a:gdLst/>
            <a:ahLst/>
            <a:cxnLst/>
            <a:rect l="l" t="t" r="r" b="b"/>
            <a:pathLst>
              <a:path w="65404" h="445770">
                <a:moveTo>
                  <a:pt x="29465" y="63430"/>
                </a:moveTo>
                <a:lnTo>
                  <a:pt x="37076" y="445242"/>
                </a:lnTo>
                <a:lnTo>
                  <a:pt x="45327" y="445076"/>
                </a:lnTo>
                <a:lnTo>
                  <a:pt x="37736" y="64308"/>
                </a:lnTo>
                <a:lnTo>
                  <a:pt x="34158" y="64308"/>
                </a:lnTo>
                <a:lnTo>
                  <a:pt x="29465" y="63430"/>
                </a:lnTo>
                <a:close/>
              </a:path>
              <a:path w="65404" h="445770">
                <a:moveTo>
                  <a:pt x="37076" y="31214"/>
                </a:moveTo>
                <a:lnTo>
                  <a:pt x="28825" y="31324"/>
                </a:lnTo>
                <a:lnTo>
                  <a:pt x="29421" y="61222"/>
                </a:lnTo>
                <a:lnTo>
                  <a:pt x="29497" y="63436"/>
                </a:lnTo>
                <a:lnTo>
                  <a:pt x="34158" y="64308"/>
                </a:lnTo>
                <a:lnTo>
                  <a:pt x="37718" y="63436"/>
                </a:lnTo>
                <a:lnTo>
                  <a:pt x="37076" y="31214"/>
                </a:lnTo>
                <a:close/>
              </a:path>
              <a:path w="65404" h="445770">
                <a:moveTo>
                  <a:pt x="37718" y="63436"/>
                </a:moveTo>
                <a:lnTo>
                  <a:pt x="34158" y="64308"/>
                </a:lnTo>
                <a:lnTo>
                  <a:pt x="37736" y="64308"/>
                </a:lnTo>
                <a:lnTo>
                  <a:pt x="37718" y="63436"/>
                </a:lnTo>
                <a:close/>
              </a:path>
              <a:path w="65404" h="445770">
                <a:moveTo>
                  <a:pt x="64704" y="31214"/>
                </a:moveTo>
                <a:lnTo>
                  <a:pt x="37076" y="31214"/>
                </a:lnTo>
                <a:lnTo>
                  <a:pt x="37718" y="63436"/>
                </a:lnTo>
                <a:lnTo>
                  <a:pt x="46755" y="61222"/>
                </a:lnTo>
                <a:lnTo>
                  <a:pt x="56872" y="53338"/>
                </a:lnTo>
                <a:lnTo>
                  <a:pt x="63445" y="41254"/>
                </a:lnTo>
                <a:lnTo>
                  <a:pt x="64704" y="31214"/>
                </a:lnTo>
                <a:close/>
              </a:path>
              <a:path w="65404" h="445770">
                <a:moveTo>
                  <a:pt x="22138" y="0"/>
                </a:moveTo>
                <a:lnTo>
                  <a:pt x="10480" y="7034"/>
                </a:lnTo>
                <a:lnTo>
                  <a:pt x="2662" y="18145"/>
                </a:lnTo>
                <a:lnTo>
                  <a:pt x="0" y="31986"/>
                </a:lnTo>
                <a:lnTo>
                  <a:pt x="1889" y="42414"/>
                </a:lnTo>
                <a:lnTo>
                  <a:pt x="8983" y="53960"/>
                </a:lnTo>
                <a:lnTo>
                  <a:pt x="20158" y="61688"/>
                </a:lnTo>
                <a:lnTo>
                  <a:pt x="29465" y="63430"/>
                </a:lnTo>
                <a:lnTo>
                  <a:pt x="28825" y="31324"/>
                </a:lnTo>
                <a:lnTo>
                  <a:pt x="37076" y="31214"/>
                </a:lnTo>
                <a:lnTo>
                  <a:pt x="64704" y="31214"/>
                </a:lnTo>
                <a:lnTo>
                  <a:pt x="65412" y="25571"/>
                </a:lnTo>
                <a:lnTo>
                  <a:pt x="61074" y="14610"/>
                </a:lnTo>
                <a:lnTo>
                  <a:pt x="52348" y="6090"/>
                </a:lnTo>
                <a:lnTo>
                  <a:pt x="39336" y="917"/>
                </a:lnTo>
                <a:lnTo>
                  <a:pt x="221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16000145-33B4-485B-BB74-A76486AFFD8C}"/>
              </a:ext>
            </a:extLst>
          </p:cNvPr>
          <p:cNvSpPr/>
          <p:nvPr/>
        </p:nvSpPr>
        <p:spPr>
          <a:xfrm>
            <a:off x="7034369" y="4096890"/>
            <a:ext cx="45719" cy="1097323"/>
          </a:xfrm>
          <a:custGeom>
            <a:avLst/>
            <a:gdLst/>
            <a:ahLst/>
            <a:cxnLst/>
            <a:rect l="l" t="t" r="r" b="b"/>
            <a:pathLst>
              <a:path w="66040" h="958850">
                <a:moveTo>
                  <a:pt x="36934" y="61650"/>
                </a:moveTo>
                <a:lnTo>
                  <a:pt x="28682" y="62016"/>
                </a:lnTo>
                <a:lnTo>
                  <a:pt x="28682" y="958709"/>
                </a:lnTo>
                <a:lnTo>
                  <a:pt x="36934" y="958709"/>
                </a:lnTo>
                <a:lnTo>
                  <a:pt x="36934" y="61650"/>
                </a:lnTo>
                <a:close/>
              </a:path>
              <a:path w="66040" h="958850">
                <a:moveTo>
                  <a:pt x="42459" y="0"/>
                </a:moveTo>
                <a:lnTo>
                  <a:pt x="25247" y="1441"/>
                </a:lnTo>
                <a:lnTo>
                  <a:pt x="12342" y="7147"/>
                </a:lnTo>
                <a:lnTo>
                  <a:pt x="3881" y="16175"/>
                </a:lnTo>
                <a:lnTo>
                  <a:pt x="0" y="27584"/>
                </a:lnTo>
                <a:lnTo>
                  <a:pt x="2548" y="43045"/>
                </a:lnTo>
                <a:lnTo>
                  <a:pt x="9802" y="54890"/>
                </a:lnTo>
                <a:lnTo>
                  <a:pt x="20591" y="62376"/>
                </a:lnTo>
                <a:lnTo>
                  <a:pt x="28682" y="62016"/>
                </a:lnTo>
                <a:lnTo>
                  <a:pt x="28682" y="31662"/>
                </a:lnTo>
                <a:lnTo>
                  <a:pt x="65759" y="31662"/>
                </a:lnTo>
                <a:lnTo>
                  <a:pt x="62720" y="17739"/>
                </a:lnTo>
                <a:lnTo>
                  <a:pt x="54503" y="6733"/>
                </a:lnTo>
                <a:lnTo>
                  <a:pt x="42459" y="0"/>
                </a:lnTo>
                <a:close/>
              </a:path>
              <a:path w="66040" h="958850">
                <a:moveTo>
                  <a:pt x="36934" y="31662"/>
                </a:moveTo>
                <a:lnTo>
                  <a:pt x="28682" y="31662"/>
                </a:lnTo>
                <a:lnTo>
                  <a:pt x="28682" y="62016"/>
                </a:lnTo>
                <a:lnTo>
                  <a:pt x="36934" y="61650"/>
                </a:lnTo>
                <a:lnTo>
                  <a:pt x="36934" y="31662"/>
                </a:lnTo>
                <a:close/>
              </a:path>
              <a:path w="66040" h="958850">
                <a:moveTo>
                  <a:pt x="65759" y="31662"/>
                </a:moveTo>
                <a:lnTo>
                  <a:pt x="36934" y="31662"/>
                </a:lnTo>
                <a:lnTo>
                  <a:pt x="36934" y="61650"/>
                </a:lnTo>
                <a:lnTo>
                  <a:pt x="65759" y="3166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3D36140F-2337-4FBB-BE07-C5FC79F5EAE9}"/>
              </a:ext>
            </a:extLst>
          </p:cNvPr>
          <p:cNvSpPr/>
          <p:nvPr/>
        </p:nvSpPr>
        <p:spPr>
          <a:xfrm>
            <a:off x="3824787" y="1708654"/>
            <a:ext cx="1033914" cy="2220318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24793641-D42B-4408-BFF6-39066EF5A3AC}"/>
              </a:ext>
            </a:extLst>
          </p:cNvPr>
          <p:cNvSpPr/>
          <p:nvPr/>
        </p:nvSpPr>
        <p:spPr>
          <a:xfrm>
            <a:off x="6222606" y="1695778"/>
            <a:ext cx="559194" cy="2205710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155F0FD0-56F7-4FDA-B75C-183012766074}"/>
              </a:ext>
            </a:extLst>
          </p:cNvPr>
          <p:cNvSpPr/>
          <p:nvPr/>
        </p:nvSpPr>
        <p:spPr>
          <a:xfrm>
            <a:off x="1371599" y="1697416"/>
            <a:ext cx="6602784" cy="2250563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FD114AF-1EBF-40E9-8FE2-EC19402CEBA6}"/>
              </a:ext>
            </a:extLst>
          </p:cNvPr>
          <p:cNvSpPr/>
          <p:nvPr/>
        </p:nvSpPr>
        <p:spPr>
          <a:xfrm>
            <a:off x="7824411" y="1729012"/>
            <a:ext cx="149972" cy="2205710"/>
          </a:xfrm>
          <a:custGeom>
            <a:avLst/>
            <a:gdLst/>
            <a:ahLst/>
            <a:cxnLst/>
            <a:rect l="l" t="t" r="r" b="b"/>
            <a:pathLst>
              <a:path w="1229995" h="2268220">
                <a:moveTo>
                  <a:pt x="0" y="2268089"/>
                </a:moveTo>
                <a:lnTo>
                  <a:pt x="1229463" y="2268089"/>
                </a:lnTo>
                <a:lnTo>
                  <a:pt x="1229463" y="0"/>
                </a:lnTo>
                <a:lnTo>
                  <a:pt x="0" y="0"/>
                </a:lnTo>
                <a:lnTo>
                  <a:pt x="0" y="2268089"/>
                </a:lnTo>
                <a:close/>
              </a:path>
            </a:pathLst>
          </a:custGeom>
          <a:ln w="74316">
            <a:solidFill>
              <a:srgbClr val="FFFFFF"/>
            </a:solidFill>
          </a:ln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26" name="Shape 141"/>
          <p:cNvSpPr>
            <a:spLocks noGrp="1"/>
          </p:cNvSpPr>
          <p:nvPr>
            <p:ph type="title"/>
          </p:nvPr>
        </p:nvSpPr>
        <p:spPr>
          <a:xfrm>
            <a:off x="608416" y="104537"/>
            <a:ext cx="8156449" cy="990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Our Financial Positions – Expenditure Components GF 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03F54850-BF02-4C90-BFDE-64EF513CD40A}"/>
              </a:ext>
            </a:extLst>
          </p:cNvPr>
          <p:cNvSpPr/>
          <p:nvPr/>
        </p:nvSpPr>
        <p:spPr>
          <a:xfrm>
            <a:off x="7860248" y="4090322"/>
            <a:ext cx="45719" cy="546682"/>
          </a:xfrm>
          <a:custGeom>
            <a:avLst/>
            <a:gdLst/>
            <a:ahLst/>
            <a:cxnLst/>
            <a:rect l="l" t="t" r="r" b="b"/>
            <a:pathLst>
              <a:path w="66039" h="967104">
                <a:moveTo>
                  <a:pt x="36480" y="61448"/>
                </a:moveTo>
                <a:lnTo>
                  <a:pt x="28225" y="61674"/>
                </a:lnTo>
                <a:lnTo>
                  <a:pt x="20241" y="966829"/>
                </a:lnTo>
                <a:lnTo>
                  <a:pt x="28492" y="966896"/>
                </a:lnTo>
                <a:lnTo>
                  <a:pt x="36480" y="61448"/>
                </a:lnTo>
                <a:close/>
              </a:path>
              <a:path w="66039" h="967104">
                <a:moveTo>
                  <a:pt x="42789" y="0"/>
                </a:moveTo>
                <a:lnTo>
                  <a:pt x="25540" y="1208"/>
                </a:lnTo>
                <a:lnTo>
                  <a:pt x="12590" y="6682"/>
                </a:lnTo>
                <a:lnTo>
                  <a:pt x="4042" y="15494"/>
                </a:lnTo>
                <a:lnTo>
                  <a:pt x="0" y="26718"/>
                </a:lnTo>
                <a:lnTo>
                  <a:pt x="2273" y="42299"/>
                </a:lnTo>
                <a:lnTo>
                  <a:pt x="9195" y="54244"/>
                </a:lnTo>
                <a:lnTo>
                  <a:pt x="19666" y="61909"/>
                </a:lnTo>
                <a:lnTo>
                  <a:pt x="28225" y="61674"/>
                </a:lnTo>
                <a:lnTo>
                  <a:pt x="28492" y="31427"/>
                </a:lnTo>
                <a:lnTo>
                  <a:pt x="65500" y="31427"/>
                </a:lnTo>
                <a:lnTo>
                  <a:pt x="62713" y="17876"/>
                </a:lnTo>
                <a:lnTo>
                  <a:pt x="54677" y="6841"/>
                </a:lnTo>
                <a:lnTo>
                  <a:pt x="42789" y="0"/>
                </a:lnTo>
                <a:close/>
              </a:path>
              <a:path w="66039" h="967104">
                <a:moveTo>
                  <a:pt x="28492" y="31427"/>
                </a:moveTo>
                <a:lnTo>
                  <a:pt x="28225" y="61674"/>
                </a:lnTo>
                <a:lnTo>
                  <a:pt x="36480" y="61448"/>
                </a:lnTo>
                <a:lnTo>
                  <a:pt x="36743" y="31538"/>
                </a:lnTo>
                <a:lnTo>
                  <a:pt x="28492" y="31427"/>
                </a:lnTo>
                <a:close/>
              </a:path>
              <a:path w="66039" h="967104">
                <a:moveTo>
                  <a:pt x="65500" y="31427"/>
                </a:moveTo>
                <a:lnTo>
                  <a:pt x="28492" y="31427"/>
                </a:lnTo>
                <a:lnTo>
                  <a:pt x="36743" y="31538"/>
                </a:lnTo>
                <a:lnTo>
                  <a:pt x="36480" y="61448"/>
                </a:lnTo>
                <a:lnTo>
                  <a:pt x="65568" y="31759"/>
                </a:lnTo>
                <a:lnTo>
                  <a:pt x="65500" y="314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791" y="3918070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CCD85BA6-EDB0-48DF-86EF-A52FE6055485}"/>
              </a:ext>
            </a:extLst>
          </p:cNvPr>
          <p:cNvSpPr/>
          <p:nvPr/>
        </p:nvSpPr>
        <p:spPr>
          <a:xfrm>
            <a:off x="3634330" y="4096890"/>
            <a:ext cx="51305" cy="871255"/>
          </a:xfrm>
          <a:custGeom>
            <a:avLst/>
            <a:gdLst/>
            <a:ahLst/>
            <a:cxnLst/>
            <a:rect l="l" t="t" r="r" b="b"/>
            <a:pathLst>
              <a:path w="65404" h="445770">
                <a:moveTo>
                  <a:pt x="29465" y="63430"/>
                </a:moveTo>
                <a:lnTo>
                  <a:pt x="37076" y="445242"/>
                </a:lnTo>
                <a:lnTo>
                  <a:pt x="45327" y="445076"/>
                </a:lnTo>
                <a:lnTo>
                  <a:pt x="37736" y="64308"/>
                </a:lnTo>
                <a:lnTo>
                  <a:pt x="34158" y="64308"/>
                </a:lnTo>
                <a:lnTo>
                  <a:pt x="29465" y="63430"/>
                </a:lnTo>
                <a:close/>
              </a:path>
              <a:path w="65404" h="445770">
                <a:moveTo>
                  <a:pt x="37076" y="31214"/>
                </a:moveTo>
                <a:lnTo>
                  <a:pt x="28825" y="31324"/>
                </a:lnTo>
                <a:lnTo>
                  <a:pt x="29421" y="61222"/>
                </a:lnTo>
                <a:lnTo>
                  <a:pt x="29497" y="63436"/>
                </a:lnTo>
                <a:lnTo>
                  <a:pt x="34158" y="64308"/>
                </a:lnTo>
                <a:lnTo>
                  <a:pt x="37718" y="63436"/>
                </a:lnTo>
                <a:lnTo>
                  <a:pt x="37076" y="31214"/>
                </a:lnTo>
                <a:close/>
              </a:path>
              <a:path w="65404" h="445770">
                <a:moveTo>
                  <a:pt x="37718" y="63436"/>
                </a:moveTo>
                <a:lnTo>
                  <a:pt x="34158" y="64308"/>
                </a:lnTo>
                <a:lnTo>
                  <a:pt x="37736" y="64308"/>
                </a:lnTo>
                <a:lnTo>
                  <a:pt x="37718" y="63436"/>
                </a:lnTo>
                <a:close/>
              </a:path>
              <a:path w="65404" h="445770">
                <a:moveTo>
                  <a:pt x="64704" y="31214"/>
                </a:moveTo>
                <a:lnTo>
                  <a:pt x="37076" y="31214"/>
                </a:lnTo>
                <a:lnTo>
                  <a:pt x="37718" y="63436"/>
                </a:lnTo>
                <a:lnTo>
                  <a:pt x="46755" y="61222"/>
                </a:lnTo>
                <a:lnTo>
                  <a:pt x="56872" y="53338"/>
                </a:lnTo>
                <a:lnTo>
                  <a:pt x="63445" y="41254"/>
                </a:lnTo>
                <a:lnTo>
                  <a:pt x="64704" y="31214"/>
                </a:lnTo>
                <a:close/>
              </a:path>
              <a:path w="65404" h="445770">
                <a:moveTo>
                  <a:pt x="22138" y="0"/>
                </a:moveTo>
                <a:lnTo>
                  <a:pt x="10480" y="7034"/>
                </a:lnTo>
                <a:lnTo>
                  <a:pt x="2662" y="18145"/>
                </a:lnTo>
                <a:lnTo>
                  <a:pt x="0" y="31986"/>
                </a:lnTo>
                <a:lnTo>
                  <a:pt x="1889" y="42414"/>
                </a:lnTo>
                <a:lnTo>
                  <a:pt x="8983" y="53960"/>
                </a:lnTo>
                <a:lnTo>
                  <a:pt x="20158" y="61688"/>
                </a:lnTo>
                <a:lnTo>
                  <a:pt x="29465" y="63430"/>
                </a:lnTo>
                <a:lnTo>
                  <a:pt x="28825" y="31324"/>
                </a:lnTo>
                <a:lnTo>
                  <a:pt x="37076" y="31214"/>
                </a:lnTo>
                <a:lnTo>
                  <a:pt x="64704" y="31214"/>
                </a:lnTo>
                <a:lnTo>
                  <a:pt x="65412" y="25571"/>
                </a:lnTo>
                <a:lnTo>
                  <a:pt x="61074" y="14610"/>
                </a:lnTo>
                <a:lnTo>
                  <a:pt x="52348" y="6090"/>
                </a:lnTo>
                <a:lnTo>
                  <a:pt x="39336" y="917"/>
                </a:lnTo>
                <a:lnTo>
                  <a:pt x="2213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5932039F-BA4E-49CF-9F1E-89F11FC3F3EA}"/>
              </a:ext>
            </a:extLst>
          </p:cNvPr>
          <p:cNvSpPr txBox="1"/>
          <p:nvPr/>
        </p:nvSpPr>
        <p:spPr>
          <a:xfrm>
            <a:off x="7429283" y="4551363"/>
            <a:ext cx="1175608" cy="56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74980" marR="5080" indent="-462915">
              <a:lnSpc>
                <a:spcPct val="102499"/>
              </a:lnSpc>
            </a:pPr>
            <a:r>
              <a:rPr lang="en-US" sz="1200" b="1" spc="-20" dirty="0" smtClean="0">
                <a:latin typeface="Calibri"/>
                <a:cs typeface="Calibri"/>
              </a:rPr>
              <a:t>Capital Outlay and Others</a:t>
            </a:r>
          </a:p>
          <a:p>
            <a:pPr marL="474980" marR="5080" indent="-462915">
              <a:lnSpc>
                <a:spcPct val="102499"/>
              </a:lnSpc>
            </a:pPr>
            <a:r>
              <a:rPr lang="en-US" sz="1200" b="1" spc="-20" dirty="0">
                <a:latin typeface="Calibri"/>
                <a:cs typeface="Calibri"/>
              </a:rPr>
              <a:t> </a:t>
            </a:r>
            <a:r>
              <a:rPr lang="en-US" sz="1200" b="1" spc="-20" dirty="0" smtClean="0">
                <a:latin typeface="Calibri"/>
                <a:cs typeface="Calibri"/>
              </a:rPr>
              <a:t>           </a:t>
            </a:r>
            <a:r>
              <a:rPr lang="en-US" sz="1200" b="1" spc="10" dirty="0" smtClean="0">
                <a:latin typeface="Calibri"/>
                <a:cs typeface="Calibri"/>
              </a:rPr>
              <a:t>2.25</a:t>
            </a:r>
            <a:r>
              <a:rPr sz="1200" b="1" spc="-10" dirty="0" smtClean="0">
                <a:latin typeface="Calibri"/>
                <a:cs typeface="Calibri"/>
              </a:rPr>
              <a:t>%</a:t>
            </a:r>
            <a:endParaRPr lang="en-US" sz="1200" b="1" spc="-10" dirty="0">
              <a:latin typeface="Calibri"/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45434"/>
              </p:ext>
            </p:extLst>
          </p:nvPr>
        </p:nvGraphicFramePr>
        <p:xfrm>
          <a:off x="0" y="4417068"/>
          <a:ext cx="3388880" cy="23538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73336">
                  <a:extLst>
                    <a:ext uri="{9D8B030D-6E8A-4147-A177-3AD203B41FA5}">
                      <a16:colId xmlns:a16="http://schemas.microsoft.com/office/drawing/2014/main" val="3653413134"/>
                    </a:ext>
                  </a:extLst>
                </a:gridCol>
                <a:gridCol w="915544">
                  <a:extLst>
                    <a:ext uri="{9D8B030D-6E8A-4147-A177-3AD203B41FA5}">
                      <a16:colId xmlns:a16="http://schemas.microsoft.com/office/drawing/2014/main" val="796262325"/>
                    </a:ext>
                  </a:extLst>
                </a:gridCol>
              </a:tblGrid>
              <a:tr h="2455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Certificated Salaries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281.18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11692"/>
                  </a:ext>
                </a:extLst>
              </a:tr>
              <a:tr h="2455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Classified Salaries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105.42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403987"/>
                  </a:ext>
                </a:extLst>
              </a:tr>
              <a:tr h="2455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Employee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184.80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56228"/>
                  </a:ext>
                </a:extLst>
              </a:tr>
              <a:tr h="44013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Books and Supplies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37.74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709226"/>
                  </a:ext>
                </a:extLst>
              </a:tr>
              <a:tr h="44013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Services and Other Operating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72.57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3475"/>
                  </a:ext>
                </a:extLst>
              </a:tr>
              <a:tr h="2455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Capital Outlay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6.57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24128"/>
                  </a:ext>
                </a:extLst>
              </a:tr>
              <a:tr h="2455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Other Outgo (incld. Transfers)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     9.11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9085"/>
                  </a:ext>
                </a:extLst>
              </a:tr>
              <a:tr h="2455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$          697.39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6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740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69830" y="228600"/>
            <a:ext cx="844557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Comparability – General Fund (GF) Changes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17</a:t>
            </a:fld>
            <a:endParaRPr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5788"/>
              </p:ext>
            </p:extLst>
          </p:nvPr>
        </p:nvGraphicFramePr>
        <p:xfrm>
          <a:off x="469830" y="1862040"/>
          <a:ext cx="8216970" cy="483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{5940675A-B579-460E-94D1-54222C63F5DA}</a:tableStyleId>
              </a:tblPr>
              <a:tblGrid>
                <a:gridCol w="2150235">
                  <a:extLst>
                    <a:ext uri="{9D8B030D-6E8A-4147-A177-3AD203B41FA5}">
                      <a16:colId xmlns:a16="http://schemas.microsoft.com/office/drawing/2014/main" val="98781340"/>
                    </a:ext>
                  </a:extLst>
                </a:gridCol>
                <a:gridCol w="2457412">
                  <a:extLst>
                    <a:ext uri="{9D8B030D-6E8A-4147-A177-3AD203B41FA5}">
                      <a16:colId xmlns:a16="http://schemas.microsoft.com/office/drawing/2014/main" val="2884225413"/>
                    </a:ext>
                  </a:extLst>
                </a:gridCol>
                <a:gridCol w="2073441">
                  <a:extLst>
                    <a:ext uri="{9D8B030D-6E8A-4147-A177-3AD203B41FA5}">
                      <a16:colId xmlns:a16="http://schemas.microsoft.com/office/drawing/2014/main" val="3836259555"/>
                    </a:ext>
                  </a:extLst>
                </a:gridCol>
                <a:gridCol w="1535882">
                  <a:extLst>
                    <a:ext uri="{9D8B030D-6E8A-4147-A177-3AD203B41FA5}">
                      <a16:colId xmlns:a16="http://schemas.microsoft.com/office/drawing/2014/main" val="889244072"/>
                    </a:ext>
                  </a:extLst>
                </a:gridCol>
              </a:tblGrid>
              <a:tr h="8315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General Fund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i="1" baseline="0" dirty="0" smtClean="0"/>
                        <a:t>Combined</a:t>
                      </a:r>
                      <a:endParaRPr lang="en-US" sz="1800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Estimated Actuals</a:t>
                      </a:r>
                    </a:p>
                    <a:p>
                      <a:r>
                        <a:rPr lang="en-US" sz="1800" dirty="0" smtClean="0"/>
                        <a:t>2018-19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Proposed Budget</a:t>
                      </a:r>
                    </a:p>
                    <a:p>
                      <a:r>
                        <a:rPr lang="en-US" sz="1800" dirty="0" smtClean="0"/>
                        <a:t>2019-20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Variance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8607"/>
                  </a:ext>
                </a:extLst>
              </a:tr>
              <a:tr h="458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Total Revenue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$671.27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$645.87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$(25.40) </a:t>
                      </a:r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23416"/>
                  </a:ext>
                </a:extLst>
              </a:tr>
              <a:tr h="701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Tw Cen MT"/>
                        </a:rPr>
                        <a:t>Total Expenditures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  <a:sym typeface="Tw Cen M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$651.28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$692.17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$40.89 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88527"/>
                  </a:ext>
                </a:extLst>
              </a:tr>
              <a:tr h="701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Tw Cen MT"/>
                        </a:rPr>
                        <a:t>Transfer In / Transfer Out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$(5.33)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$(5.22)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$0.11 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22235"/>
                  </a:ext>
                </a:extLst>
              </a:tr>
              <a:tr h="701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Net Increase / Decrease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$14.66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$(51.52)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$(66.18)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78730"/>
                  </a:ext>
                </a:extLst>
              </a:tr>
              <a:tr h="701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Beginning Fund Balance 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$105.25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$119.91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$14.66 </a:t>
                      </a:r>
                      <a:r>
                        <a:rPr lang="en-US" sz="1800" dirty="0" smtClean="0"/>
                        <a:t>M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74540"/>
                  </a:ext>
                </a:extLst>
              </a:tr>
              <a:tr h="739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Tw Cen MT"/>
                        </a:rPr>
                        <a:t>Ending Fund Balance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$119.91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$68.39 M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$(51.52)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268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46" y="1554265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29650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57" y="1504514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355845" y="228600"/>
            <a:ext cx="8254756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Comparability – Variances (2018-19 and 2019-20)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18</a:t>
            </a:fld>
            <a:endParaRPr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05219"/>
              </p:ext>
            </p:extLst>
          </p:nvPr>
        </p:nvGraphicFramePr>
        <p:xfrm>
          <a:off x="115957" y="1792418"/>
          <a:ext cx="8991600" cy="5040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2389">
                  <a:extLst>
                    <a:ext uri="{9D8B030D-6E8A-4147-A177-3AD203B41FA5}">
                      <a16:colId xmlns:a16="http://schemas.microsoft.com/office/drawing/2014/main" val="98781340"/>
                    </a:ext>
                  </a:extLst>
                </a:gridCol>
                <a:gridCol w="1234089">
                  <a:extLst>
                    <a:ext uri="{9D8B030D-6E8A-4147-A177-3AD203B41FA5}">
                      <a16:colId xmlns:a16="http://schemas.microsoft.com/office/drawing/2014/main" val="2884225413"/>
                    </a:ext>
                  </a:extLst>
                </a:gridCol>
                <a:gridCol w="5695122">
                  <a:extLst>
                    <a:ext uri="{9D8B030D-6E8A-4147-A177-3AD203B41FA5}">
                      <a16:colId xmlns:a16="http://schemas.microsoft.com/office/drawing/2014/main" val="3836259555"/>
                    </a:ext>
                  </a:extLst>
                </a:gridCol>
              </a:tblGrid>
              <a:tr h="625273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General Fund</a:t>
                      </a:r>
                      <a:r>
                        <a:rPr lang="en-US" sz="1700" baseline="0" dirty="0" smtClean="0">
                          <a:latin typeface="+mn-lt"/>
                        </a:rPr>
                        <a:t> </a:t>
                      </a:r>
                      <a:r>
                        <a:rPr lang="en-US" sz="1700" i="1" baseline="0" dirty="0" smtClean="0">
                          <a:latin typeface="+mn-lt"/>
                        </a:rPr>
                        <a:t>Components</a:t>
                      </a:r>
                      <a:endParaRPr lang="en-US" sz="1700" i="1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Variance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+mn-lt"/>
                        </a:rPr>
                        <a:t>Comments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8607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+mn-lt"/>
                        </a:rPr>
                        <a:t>LCFF Revenue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$(11.43) </a:t>
                      </a:r>
                      <a:r>
                        <a:rPr lang="en-US" sz="1700" dirty="0" smtClean="0">
                          <a:latin typeface="+mn-lt"/>
                        </a:rPr>
                        <a:t>M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Projected Enrollment/ADA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decrease + No Gap Funding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23416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Tw Cen MT"/>
                        </a:rPr>
                        <a:t>Other State Revenue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$(9.23) </a:t>
                      </a:r>
                      <a:r>
                        <a:rPr lang="en-US" sz="1700" dirty="0" smtClean="0">
                          <a:latin typeface="+mn-lt"/>
                        </a:rPr>
                        <a:t>M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Elimination of CTEIG ($5.94 M), one time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Mandate grants ($8.6 M) offset with a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dditional SPED Funding (ongoing &amp; one-time total) ($7.50 M)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2223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+mn-lt"/>
                        </a:rPr>
                        <a:t>Local Revenue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 smtClean="0">
                          <a:solidFill>
                            <a:srgbClr val="FF0000"/>
                          </a:solidFill>
                        </a:rPr>
                        <a:t>$(4.63) </a:t>
                      </a:r>
                      <a:r>
                        <a:rPr lang="en-US" sz="1700" baseline="0" dirty="0" smtClean="0"/>
                        <a:t>M</a:t>
                      </a:r>
                      <a:endParaRPr lang="en-US" sz="17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Reduction of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Interest ($1.00 M)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and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other Local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Revenue</a:t>
                      </a:r>
                    </a:p>
                    <a:p>
                      <a:pPr algn="l"/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($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3.50 M)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52657"/>
                  </a:ext>
                </a:extLst>
              </a:tr>
              <a:tr h="635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+mn-lt"/>
                        </a:rPr>
                        <a:t>Certificated Salaries, Classified Salaries and</a:t>
                      </a:r>
                      <a:r>
                        <a:rPr lang="en-US" sz="1700" baseline="0" dirty="0" smtClean="0">
                          <a:latin typeface="+mn-lt"/>
                        </a:rPr>
                        <a:t> Benefits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latin typeface="+mn-lt"/>
                        </a:rPr>
                        <a:t>$29.82 M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Salaries (Negotiation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s: SAEA $4.00 M), new positions (CSEA: $8.10 M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), 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Step and Column and Benefits (Health Benefits ($5.26 M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), 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STRS ($5.01 M)/PERS ($3.03 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M)) changes</a:t>
                      </a:r>
                      <a:r>
                        <a:rPr lang="en-US" sz="17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745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+mn-lt"/>
                        </a:rPr>
                        <a:t>Books &amp; Supplies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$9.50</a:t>
                      </a:r>
                      <a:r>
                        <a:rPr lang="en-US" sz="17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dirty="0" smtClean="0">
                          <a:latin typeface="+mn-lt"/>
                        </a:rPr>
                        <a:t>M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Social Science Adoption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($8.00 M)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59281"/>
                  </a:ext>
                </a:extLst>
              </a:tr>
              <a:tr h="400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+mn-lt"/>
                        </a:rPr>
                        <a:t>Services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$5.58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aseline="0" dirty="0" smtClean="0">
                          <a:latin typeface="+mn-lt"/>
                        </a:rPr>
                        <a:t>M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Utilities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($0.65 M), Rentals, Leases, Repairs ($2.15 M), Travel/Conferences ($1.29 M)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84272"/>
                  </a:ext>
                </a:extLst>
              </a:tr>
              <a:tr h="635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+mn-lt"/>
                        </a:rPr>
                        <a:t>Capital Outlay and Others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$(1.69) </a:t>
                      </a:r>
                      <a:r>
                        <a:rPr lang="en-US" sz="1700" dirty="0" smtClean="0">
                          <a:latin typeface="+mn-lt"/>
                        </a:rPr>
                        <a:t>M</a:t>
                      </a:r>
                      <a:endParaRPr lang="en-US" sz="17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Reduction in Equipment ($0.65 M); Maintenance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($0.89 M)</a:t>
                      </a:r>
                      <a:endParaRPr lang="en-US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4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09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57" y="1504514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355845" y="228600"/>
            <a:ext cx="8254756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Other Funds</a:t>
            </a:r>
            <a:endParaRPr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19</a:t>
            </a:fld>
            <a:endParaRPr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12886"/>
              </p:ext>
            </p:extLst>
          </p:nvPr>
        </p:nvGraphicFramePr>
        <p:xfrm>
          <a:off x="132522" y="1801694"/>
          <a:ext cx="8869019" cy="49659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3169">
                  <a:extLst>
                    <a:ext uri="{9D8B030D-6E8A-4147-A177-3AD203B41FA5}">
                      <a16:colId xmlns:a16="http://schemas.microsoft.com/office/drawing/2014/main" val="201602033"/>
                    </a:ext>
                  </a:extLst>
                </a:gridCol>
                <a:gridCol w="2988738">
                  <a:extLst>
                    <a:ext uri="{9D8B030D-6E8A-4147-A177-3AD203B41FA5}">
                      <a16:colId xmlns:a16="http://schemas.microsoft.com/office/drawing/2014/main" val="1169870350"/>
                    </a:ext>
                  </a:extLst>
                </a:gridCol>
                <a:gridCol w="1324278">
                  <a:extLst>
                    <a:ext uri="{9D8B030D-6E8A-4147-A177-3AD203B41FA5}">
                      <a16:colId xmlns:a16="http://schemas.microsoft.com/office/drawing/2014/main" val="1940406448"/>
                    </a:ext>
                  </a:extLst>
                </a:gridCol>
                <a:gridCol w="1324278">
                  <a:extLst>
                    <a:ext uri="{9D8B030D-6E8A-4147-A177-3AD203B41FA5}">
                      <a16:colId xmlns:a16="http://schemas.microsoft.com/office/drawing/2014/main" val="1353184957"/>
                    </a:ext>
                  </a:extLst>
                </a:gridCol>
                <a:gridCol w="1324278">
                  <a:extLst>
                    <a:ext uri="{9D8B030D-6E8A-4147-A177-3AD203B41FA5}">
                      <a16:colId xmlns:a16="http://schemas.microsoft.com/office/drawing/2014/main" val="4202171858"/>
                    </a:ext>
                  </a:extLst>
                </a:gridCol>
                <a:gridCol w="1324278">
                  <a:extLst>
                    <a:ext uri="{9D8B030D-6E8A-4147-A177-3AD203B41FA5}">
                      <a16:colId xmlns:a16="http://schemas.microsoft.com/office/drawing/2014/main" val="3104565009"/>
                    </a:ext>
                  </a:extLst>
                </a:gridCol>
              </a:tblGrid>
              <a:tr h="23520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77" marR="8377" marT="83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77" marR="8377" marT="8377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2019-20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6650"/>
                  </a:ext>
                </a:extLst>
              </a:tr>
              <a:tr h="838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Fund Description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Beginning Fund Balance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Revenues + Transfers in + other sources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Expenditures + Transfers out + other uses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Ending Fund Balance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518466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Charter Schools Special Revenue Fund (ALA)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$1.54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$4.43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$4.32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$1.65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30965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Child Development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$0.49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$8.66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$8.62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$0.53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79838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Cafeteria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$17.67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$39.23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$46.44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$10.46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53839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Deferred Maintenance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$6.79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$4.04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$4.45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$6.38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87394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Special Reserve for Postemployment Benefits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0676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Building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$59.37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$0.60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$18.49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$41.48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8328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Capital Facilities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$17.78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$6.80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$5.46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$19.12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95794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County School Facilities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$27.14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$0.55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$11.39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$16.30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86036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Special Reserve Fund for Capital Outlay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$9.34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$8.30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$9.76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$7.88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68691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Capital Project Fund for Blended Component Units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$0.54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$0.41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429967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Bond Interest &amp; Redemption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$24.27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$20.78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$20.58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$24.47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61695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Debt Service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$4.17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$7.66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$7.52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$4.31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12382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Self-Insurance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$21.44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$25.64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$25.68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$21.40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26382"/>
                  </a:ext>
                </a:extLst>
              </a:tr>
              <a:tr h="235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Retiree Benefit Fund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$50.01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$50.01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7" marR="8377" marT="837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721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DAD9-3069-46C5-BD10-C2380316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2019-2020 LCAP New Features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E104-0ACC-455D-AE60-94F7970D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00200"/>
            <a:ext cx="8226552" cy="5029200"/>
          </a:xfrm>
          <a:solidFill>
            <a:schemeClr val="bg1"/>
          </a:solidFill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Budget Overview for Parents (BOP)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Simple budget overview 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Increased transparency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Narrative to describe how  services </a:t>
            </a:r>
            <a:r>
              <a:rPr lang="en-US" dirty="0" smtClean="0">
                <a:ea typeface="+mn-lt"/>
                <a:cs typeface="+mn-lt"/>
              </a:rPr>
              <a:t>for "</a:t>
            </a:r>
            <a:r>
              <a:rPr lang="en-US" dirty="0">
                <a:ea typeface="+mn-lt"/>
                <a:cs typeface="+mn-lt"/>
              </a:rPr>
              <a:t>High Needs" students are increased and improved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Metrics adjustments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Chronic Absenteeism includes Grades K-8</a:t>
            </a:r>
          </a:p>
          <a:p>
            <a:pPr marL="342900" indent="-342900"/>
            <a:r>
              <a:rPr lang="en-US" dirty="0">
                <a:ea typeface="+mn-lt"/>
                <a:cs typeface="+mn-lt"/>
              </a:rPr>
              <a:t>College and Career Readiness – CTE Pathway Completion based on successful completion of a full pathway rather than capstone class completion  </a:t>
            </a:r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59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Comparability – Multiyear Revenues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411805"/>
              </p:ext>
            </p:extLst>
          </p:nvPr>
        </p:nvGraphicFramePr>
        <p:xfrm>
          <a:off x="381000" y="1676400"/>
          <a:ext cx="8153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0939" y="1676400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090601"/>
            <a:ext cx="6858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$671.41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940B04E-6F37-408A-89FA-64C33C10167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Comparability – Multiyear Expenditures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77533"/>
              </p:ext>
            </p:extLst>
          </p:nvPr>
        </p:nvGraphicFramePr>
        <p:xfrm>
          <a:off x="430167" y="1616765"/>
          <a:ext cx="8302752" cy="522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2656" y="4085630"/>
            <a:ext cx="6858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$685.88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826" y="4085630"/>
            <a:ext cx="6858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$651.28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756" y="4085630"/>
            <a:ext cx="6858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$696.79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2291" y="4090601"/>
            <a:ext cx="6858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$692.17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16765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940B04E-6F37-408A-89FA-64C33C10167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 Cond" pitchFamily="34" charset="0"/>
              </a:rPr>
              <a:t>Comparability – Multiyear Balances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786153"/>
              </p:ext>
            </p:extLst>
          </p:nvPr>
        </p:nvGraphicFramePr>
        <p:xfrm>
          <a:off x="76200" y="1828800"/>
          <a:ext cx="441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own Arrow 3"/>
          <p:cNvSpPr/>
          <p:nvPr/>
        </p:nvSpPr>
        <p:spPr>
          <a:xfrm>
            <a:off x="2362200" y="2517913"/>
            <a:ext cx="152400" cy="914399"/>
          </a:xfrm>
          <a:prstGeom prst="downArrow">
            <a:avLst/>
          </a:prstGeom>
          <a:solidFill>
            <a:srgbClr val="FFFF00"/>
          </a:solidFill>
          <a:ln w="19050" cap="flat" cmpd="dbl">
            <a:solidFill>
              <a:schemeClr val="accent1"/>
            </a:solidFill>
            <a:prstDash val="sysDash"/>
            <a:rou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1025"/>
            <a:ext cx="1045410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$ in Millions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43787"/>
              </p:ext>
            </p:extLst>
          </p:nvPr>
        </p:nvGraphicFramePr>
        <p:xfrm>
          <a:off x="4648200" y="1828800"/>
          <a:ext cx="441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940B04E-6F37-408A-89FA-64C33C10167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Proposed Budget</a:t>
            </a:r>
            <a:endParaRPr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23</a:t>
            </a:fld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567559" y="1600201"/>
            <a:ext cx="819849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2800" dirty="0" smtClean="0">
                <a:latin typeface="Arial Narrow" panose="020B0606020202030204" pitchFamily="34" charset="0"/>
              </a:rPr>
              <a:t>Education Code 42103 requires the </a:t>
            </a:r>
            <a:r>
              <a:rPr lang="en-US" sz="2800" dirty="0">
                <a:latin typeface="Arial Narrow" panose="020B0606020202030204" pitchFamily="34" charset="0"/>
              </a:rPr>
              <a:t>school district </a:t>
            </a:r>
            <a:r>
              <a:rPr lang="en-US" sz="2800" dirty="0" smtClean="0">
                <a:latin typeface="Arial Narrow" panose="020B0606020202030204" pitchFamily="34" charset="0"/>
              </a:rPr>
              <a:t>to </a:t>
            </a:r>
            <a:r>
              <a:rPr lang="en-US" sz="2800" dirty="0">
                <a:latin typeface="Arial Narrow" panose="020B0606020202030204" pitchFamily="34" charset="0"/>
              </a:rPr>
              <a:t>hold a public hearing on the proposed budget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800" dirty="0">
              <a:latin typeface="Arial Narrow" panose="020B0606020202030204" pitchFamily="34" charset="0"/>
            </a:endParaRPr>
          </a:p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2800" dirty="0" smtClean="0">
                <a:latin typeface="Arial Narrow" panose="020B0606020202030204" pitchFamily="34" charset="0"/>
              </a:rPr>
              <a:t>The 2019-20 Budget will be presented for Board adoption as required under Education Code 42122 and 42123 on June 25, 2019</a:t>
            </a:r>
          </a:p>
          <a:p>
            <a:pPr>
              <a:buFont typeface="Arial" panose="020B0604020202020204" pitchFamily="34" charset="0"/>
              <a:buChar char="•"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sz="1800" dirty="0">
                <a:latin typeface="Arial Narrow" panose="020B0606020202030204" pitchFamily="34" charset="0"/>
              </a:rPr>
              <a:t>	</a:t>
            </a:r>
            <a:endParaRPr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77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DAD9-3069-46C5-BD10-C2380316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2019-2020 LCAP New Features and Requirements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E104-0ACC-455D-AE60-94F7970D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828800"/>
            <a:ext cx="8302752" cy="4800599"/>
          </a:xfrm>
          <a:solidFill>
            <a:schemeClr val="bg1"/>
          </a:solidFill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endParaRPr lang="en-US" dirty="0">
              <a:cs typeface="Calibri" panose="020F0502020204030204"/>
            </a:endParaRPr>
          </a:p>
          <a:p>
            <a:pPr marL="342900" indent="-342900"/>
            <a:r>
              <a:rPr lang="en-US" dirty="0">
                <a:ea typeface="+mn-lt"/>
                <a:cs typeface="+mn-lt"/>
              </a:rPr>
              <a:t>Explanation of material differences between 2018-2019 Budgeted Expenditures and Estimated Actual Expenditures are reported by each goal 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Scope of actions have been revised to reflect the State's definition of unduplicated student subgroups (English Learners, Socio-economically Disadvantaged and Homeless and Foster Youth)</a:t>
            </a:r>
          </a:p>
          <a:p>
            <a:pPr marL="342900" indent="-342900"/>
            <a:r>
              <a:rPr lang="en-US" dirty="0">
                <a:cs typeface="Calibri" panose="020F0502020204030204"/>
              </a:rPr>
              <a:t>Primary services for Students with Disabilities are included in LCAP base funding and are also included in actions designated for the unduplicated student subgroups as applicable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DAD9-3069-46C5-BD10-C2380316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2019-2020 LCAP Response to Stakeholder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E104-0ACC-455D-AE60-94F7970D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76400"/>
            <a:ext cx="8378952" cy="4953000"/>
          </a:xfrm>
          <a:solidFill>
            <a:schemeClr val="bg1"/>
          </a:solidFill>
        </p:spPr>
        <p:txBody>
          <a:bodyPr vert="horz" lIns="68580" tIns="34290" rIns="68580" bIns="34290" rtlCol="0" anchor="t">
            <a:normAutofit/>
          </a:bodyPr>
          <a:lstStyle/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In response to Stakeholder input greater emphasis has been placed on:</a:t>
            </a:r>
          </a:p>
          <a:p>
            <a:r>
              <a:rPr lang="en-US" dirty="0" smtClean="0">
                <a:ea typeface="+mn-lt"/>
                <a:cs typeface="+mn-lt"/>
              </a:rPr>
              <a:t>Early </a:t>
            </a:r>
            <a:r>
              <a:rPr lang="en-US" dirty="0">
                <a:ea typeface="+mn-lt"/>
                <a:cs typeface="+mn-lt"/>
              </a:rPr>
              <a:t>learning</a:t>
            </a:r>
          </a:p>
          <a:p>
            <a:r>
              <a:rPr lang="en-US" dirty="0">
                <a:ea typeface="+mn-lt"/>
                <a:cs typeface="+mn-lt"/>
              </a:rPr>
              <a:t>College and career readiness</a:t>
            </a:r>
          </a:p>
          <a:p>
            <a:r>
              <a:rPr lang="en-US" dirty="0">
                <a:ea typeface="+mn-lt"/>
                <a:cs typeface="+mn-lt"/>
              </a:rPr>
              <a:t>Systems alignment of systems focusing student achievement </a:t>
            </a:r>
            <a:r>
              <a:rPr lang="en-US" dirty="0" smtClean="0">
                <a:ea typeface="+mn-lt"/>
                <a:cs typeface="+mn-lt"/>
              </a:rPr>
              <a:t>expectations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 smtClean="0">
                <a:ea typeface="+mn-lt"/>
                <a:cs typeface="+mn-lt"/>
              </a:rPr>
              <a:t>Continued </a:t>
            </a:r>
            <a:r>
              <a:rPr lang="en-US" dirty="0">
                <a:ea typeface="+mn-lt"/>
                <a:cs typeface="+mn-lt"/>
              </a:rPr>
              <a:t>communication, collaboration, community engagement and clearer transparency at all stakeholder </a:t>
            </a:r>
            <a:r>
              <a:rPr lang="en-US" dirty="0" smtClean="0">
                <a:ea typeface="+mn-lt"/>
                <a:cs typeface="+mn-lt"/>
              </a:rPr>
              <a:t>levels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81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751-F70C-4830-8059-66551300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LCAP Goal 1: Teaching and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A9C3-2308-4AD7-88FA-14861209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00200"/>
            <a:ext cx="8302752" cy="5105400"/>
          </a:xfr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Goal 1:  All Students will have equitable access to a high-quality core curricular and instructional program.</a:t>
            </a:r>
            <a:endParaRPr lang="en-US" b="1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Ongoing professional development and coaching to support the adopted ELA/ELD and Mathematics curriculum and materials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Expanded preschool and other early literacy efforts including preschool classrooms, extended day TK/Kindergarten with reduced class size and Early Edge Early Kindergarten program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Expansion of early learning initiatives outlined in our Early Learning Framework through community partnerships and school site Early Learning Plans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Expanded Grade K-12 pathways including CTE options, dual language immersion programs, AVID school sites, and International Baccalaureate (IB) programs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Refined Key Performance Indicators to mirror California Dashboard and local Dashboard indicators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Data Warehouse system to provide prompt, accurate and easily accessible data to support classroom, site and district level decision-making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Restructure and align staff and resources in Educational Services to meet needs of Special Education, Teaching and Learning and School Performance and </a:t>
            </a:r>
            <a:r>
              <a:rPr lang="en-US" dirty="0" smtClean="0">
                <a:ea typeface="+mn-lt"/>
                <a:cs typeface="+mn-lt"/>
              </a:rPr>
              <a:t>Culture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99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751-F70C-4830-8059-66551300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LCAP Goal 2: Stakeholder Communication and Engagement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A9C3-2308-4AD7-88FA-14861209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5029200"/>
          </a:xfrm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Goal 2: Establish collaboration and communication across all levels to support and promote engagement and school connectedness amongst students, staff, families and community.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   Fully staffed wellness centers on all school sites 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Expand college credit bearing Dual Enrollment offerings</a:t>
            </a:r>
            <a:endParaRPr lang="en-US" dirty="0">
              <a:cs typeface="Calibri" panose="020F0502020204030204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Collaborate at the District level to foster cross-departmental communication to advance alignment of system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   On-going collaboration with Community and Higher Education partnerships to provide field trips, college recruitment opportunities,  CTE pathway development, and extended learning opportunities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SAUSD specialized programs such as dual language, Speech and Debate, CTE pathways, IB, restorative practices, after school  programs, intramural sports, mental health services, preschool,  and wellness center resources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Increase opportunities to develop biliteracy including dual immersion expansion and additional world language courses including American Sign Language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Maintain sports program at all intermediate schools to support student engagement in extra-curricular activities.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Restructure extended learning program, based on parent and student feedback, to provide additional tutoring, homework assistance and extracurricular variety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Establish "Ready 360" TK/Kindergarten extended learning program to provide developmentally appropriate enrichment and early learning opportunities </a:t>
            </a:r>
            <a:endParaRPr lang="en-US" dirty="0"/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17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751-F70C-4830-8059-66551300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LCAP Goal 3: Safety and Wellness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A9C3-2308-4AD7-88FA-14861209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600200"/>
            <a:ext cx="8378952" cy="5181600"/>
          </a:xfrm>
          <a:solidFill>
            <a:schemeClr val="bg1"/>
          </a:solidFill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Goal 3:  Cultivate and maintain a healthy, safe, secure, and respectful school and working environment for all.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Continue alignment of board policy and administrative regulations to support safe and inclusive schools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Continue to build partnerships with community agencies to increase mental health, restorative practices and violence prevention in schools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Embed trauma informed practices in all schools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  Sustain i3 Safe Schools grant strategies for effective implementation of Positive Behavior Intervention and  Supports (PBIS) and restorative practices that support positive school climate and social emotional wellness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Deliver social emotional learning curriculum to ensure Universal Tier 1 support for students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Sustain professional development and preparedness in the area of  emergency response and procedures to support site to district communication in the event of a disaster or critical incident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Train various support staff professionals in using Non-Conflict Intervention (NCI)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Continue cross collaboration with Educational Service departments (Special Education, Pupil Support, School Climate, Extended Learning)  and School Police to enhance positive relationships with students, parents and community </a:t>
            </a:r>
            <a:endParaRPr lang="en-US" dirty="0"/>
          </a:p>
          <a:p>
            <a:pPr>
              <a:buNone/>
            </a:pPr>
            <a:endParaRPr lang="en-US" dirty="0">
              <a:cs typeface="Calibri"/>
            </a:endParaRPr>
          </a:p>
          <a:p>
            <a:pPr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23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751-F70C-4830-8059-66551300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5956"/>
            <a:ext cx="8153401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LCAP Goal 4: Multi-tiered System of Support (MTSS)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A9C3-2308-4AD7-88FA-14861209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105400"/>
          </a:xfrm>
          <a:solidFill>
            <a:schemeClr val="bg1"/>
          </a:solidFill>
        </p:spPr>
        <p:txBody>
          <a:bodyPr vert="horz" lIns="68580" tIns="34290" rIns="68580" bIns="34290" rtlCol="0" anchor="t"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ea typeface="+mn-lt"/>
                <a:cs typeface="+mn-lt"/>
              </a:rPr>
              <a:t>Goal 4:  Implement a robust Multi-Tiered System of Support (MTSS) framework that provides timely and responsive support to targeted students within identified subgroups to meet individual academic, behavioral and social-emotional learning (SEL) needs.</a:t>
            </a:r>
            <a:endParaRPr lang="en-US" b="1" dirty="0">
              <a:cs typeface="Calibri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   Implement MTSS Framework, vision and mission inclusive of academic, social-emotional and behavioral components with tiered educational program and student intervention flow charts utilizing evidence-based screening, progress monitoring and diagnostic measures and Tier 1/2/3 team structures, documentation, and procedures; SEL Framework with Core Competencies, vision and mission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   Implement District level MTSS Action Plan with MTSS Leadership Team oversight and sub-committee teams to review  targeted evidence-based academic, behavior and social emotional structures, supports and resources that are informed by appropriate screening, progress monitoring and diagnostic tools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Alignment of Student Success Teams (SST), Coordination of Services Team (COST), and Section 504 Service Plan within a digitized platform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Continue in California Scale UP MTSS Statewide Training Initiative (SUMS), Sustaining Cohort to restructure systems of support in the areas academic, behavior and social emotional learning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Recruit and develop new partnerships with community agencies and internal health clinicians to provide student access  to restorative practices, violence prevention, and mental health counseling Tier 2/3 interventions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Expand support to foster and homeless students and their families through tutorial programs, field trips, monthly leadership and establishing Youth Opportunity Leadership Organization (YOLO) at targeted elementary sites 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Provide and maintain differentiated expanded services/supports for identified high need schools identified on the California Dashboard (CSI, ATSI)</a:t>
            </a: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•    Use of tutoring hours to support targeted intervention with students in need of academic </a:t>
            </a:r>
            <a:r>
              <a:rPr lang="en-US" dirty="0" smtClean="0">
                <a:ea typeface="+mn-lt"/>
                <a:cs typeface="+mn-lt"/>
              </a:rPr>
              <a:t>support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10000"/>
          </a:bodyPr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3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rgbClr val="292A45"/>
                </a:solidFill>
              </a:defRPr>
            </a:lvl1pPr>
          </a:lstStyle>
          <a:p>
            <a:r>
              <a:rPr lang="en-US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Overview</a:t>
            </a:r>
            <a:endParaRPr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rPr>
                <a:latin typeface="Arial Narrow" panose="020B0606020202030204" pitchFamily="34" charset="0"/>
              </a:rPr>
              <a:t>9</a:t>
            </a:fld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200" b="1" dirty="0">
              <a:latin typeface="Arial Narrow" panose="020B0606020202030204" pitchFamily="34" charset="0"/>
              <a:ea typeface="Franklin Gothic Medium"/>
              <a:cs typeface="Franklin Gothic Medium"/>
            </a:endParaRPr>
          </a:p>
          <a:p>
            <a:pPr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200" b="1" dirty="0">
              <a:latin typeface="Arial Narrow" panose="020B0606020202030204" pitchFamily="34" charset="0"/>
              <a:ea typeface="Franklin Gothic Medium"/>
              <a:cs typeface="Franklin Gothic Medium"/>
            </a:endParaRPr>
          </a:p>
          <a:p>
            <a:pPr marL="365760" lvl="1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2200" b="1" dirty="0">
              <a:latin typeface="Arial Narrow" panose="020B0606020202030204" pitchFamily="34" charset="0"/>
              <a:ea typeface="Franklin Gothic Medium"/>
              <a:cs typeface="Franklin Gothic Medium"/>
            </a:endParaRPr>
          </a:p>
          <a:p>
            <a:pPr marL="0" indent="0" algn="just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lang="en-US" sz="11200" dirty="0" smtClean="0">
              <a:latin typeface="Arial Narrow" panose="020B0606020202030204" pitchFamily="34" charset="0"/>
            </a:endParaRPr>
          </a:p>
          <a:p>
            <a:pPr marL="0" indent="0">
              <a:buNone/>
              <a:defRPr sz="3200" b="1"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endParaRPr sz="112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6" y="1748283"/>
            <a:ext cx="5394434" cy="36123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7256" y="1703719"/>
            <a:ext cx="1828800" cy="908861"/>
          </a:xfrm>
          <a:prstGeom prst="wedgeEllipseCallout">
            <a:avLst>
              <a:gd name="adj1" fmla="val 196531"/>
              <a:gd name="adj2" fmla="val 198383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</a:ln>
          <a:effectLst>
            <a:outerShdw blurRad="38100" dist="30000" dir="5400000" rotWithShape="0">
              <a:schemeClr val="bg1">
                <a:alpha val="4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88900" dist="50800" dir="5400000" algn="ctr" rotWithShape="0">
                    <a:srgbClr val="FFFF00"/>
                  </a:outerShdw>
                </a:effectLst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Tw Cen MT"/>
              </a:rPr>
              <a:t>How are we doing?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88900" dist="50800" dir="5400000" algn="ctr" rotWithShape="0">
                  <a:srgbClr val="FFFF00"/>
                </a:outerShdw>
              </a:effectLst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sym typeface="Tw Cen MT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471" y="3585698"/>
            <a:ext cx="1828800" cy="1298374"/>
          </a:xfrm>
          <a:prstGeom prst="wedgeEllipseCallout">
            <a:avLst>
              <a:gd name="adj1" fmla="val 152996"/>
              <a:gd name="adj2" fmla="val -38396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</a:ln>
          <a:effectLst>
            <a:outerShdw blurRad="38100" dist="30000" dir="5400000" rotWithShape="0">
              <a:schemeClr val="bg1">
                <a:alpha val="4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88900" dist="50800" dir="5400000" algn="ctr" rotWithShape="0">
                    <a:srgbClr val="FFFF00"/>
                  </a:outerShdw>
                </a:effectLst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Tw Cen MT"/>
              </a:rPr>
              <a:t>How do we compare?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88900" dist="50800" dir="5400000" algn="ctr" rotWithShape="0">
                  <a:srgbClr val="FFFF00"/>
                </a:outerShdw>
              </a:effectLst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sym typeface="Tw Cen MT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71787" y="1812307"/>
            <a:ext cx="1736834" cy="1298374"/>
          </a:xfrm>
          <a:prstGeom prst="wedgeEllipseCallout">
            <a:avLst>
              <a:gd name="adj1" fmla="val -186812"/>
              <a:gd name="adj2" fmla="val 103803"/>
            </a:avLst>
          </a:prstGeom>
          <a:solidFill>
            <a:srgbClr val="FFFF00"/>
          </a:solidFill>
          <a:ln w="19050" cap="flat">
            <a:solidFill>
              <a:schemeClr val="accent1"/>
            </a:solidFill>
            <a:prstDash val="solid"/>
            <a:round/>
          </a:ln>
          <a:effectLst>
            <a:outerShdw blurRad="38100" dist="30000" dir="5400000" rotWithShape="0">
              <a:schemeClr val="bg1">
                <a:alpha val="4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88900" dist="50800" dir="5400000" algn="ctr" rotWithShape="0">
                    <a:srgbClr val="FFFF00"/>
                  </a:outerShdw>
                </a:effectLst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Tw Cen MT"/>
              </a:rPr>
              <a:t>What’s in the future?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88900" dist="50800" dir="5400000" algn="ctr" rotWithShape="0">
                  <a:srgbClr val="FFFF00"/>
                </a:outerShdw>
              </a:effectLst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sym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8710"/>
            <a:ext cx="9144000" cy="1381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Media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Media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12377</TotalTime>
  <Words>1198</Words>
  <Application>Microsoft Office PowerPoint</Application>
  <PresentationFormat>On-screen Show (4:3)</PresentationFormat>
  <Paragraphs>388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ＭＳ Ｐゴシック</vt:lpstr>
      <vt:lpstr>Agency FB</vt:lpstr>
      <vt:lpstr>Arial</vt:lpstr>
      <vt:lpstr>Arial Narrow</vt:lpstr>
      <vt:lpstr>Calibri</vt:lpstr>
      <vt:lpstr>Calibri Light</vt:lpstr>
      <vt:lpstr>Century Gothic</vt:lpstr>
      <vt:lpstr>Franklin Gothic Medium</vt:lpstr>
      <vt:lpstr>Franklin Gothic Medium Cond</vt:lpstr>
      <vt:lpstr>Rockwell Extra Bold</vt:lpstr>
      <vt:lpstr>Segoe Print</vt:lpstr>
      <vt:lpstr>Segoe UI Black</vt:lpstr>
      <vt:lpstr>Times New Roman</vt:lpstr>
      <vt:lpstr>Tw Cen MT</vt:lpstr>
      <vt:lpstr>Wingdings</vt:lpstr>
      <vt:lpstr>Median</vt:lpstr>
      <vt:lpstr>2019-20 SAUSD LCAP &amp; proposed budget  June 11, 2019  </vt:lpstr>
      <vt:lpstr>2019-2020 LCAP New Features and Requirements</vt:lpstr>
      <vt:lpstr>2019-2020 LCAP New Features and Requirements (Continued)</vt:lpstr>
      <vt:lpstr>2019-2020 LCAP Response to Stakeholder Feedback</vt:lpstr>
      <vt:lpstr>LCAP Goal 1: Teaching and Learning</vt:lpstr>
      <vt:lpstr>LCAP Goal 2: Stakeholder Communication and Engagement</vt:lpstr>
      <vt:lpstr>LCAP Goal 3: Safety and Wellness</vt:lpstr>
      <vt:lpstr>LCAP Goal 4: Multi-tiered System of Support (MTSS)</vt:lpstr>
      <vt:lpstr>Overview</vt:lpstr>
      <vt:lpstr>Agenda Overview</vt:lpstr>
      <vt:lpstr>Our Vision and Budget</vt:lpstr>
      <vt:lpstr>Our Financial Positions - Budget Reporting Cycle</vt:lpstr>
      <vt:lpstr>PowerPoint Presentation</vt:lpstr>
      <vt:lpstr>Our Financial Positions – Revenue Components GF</vt:lpstr>
      <vt:lpstr>Our Financial Positions – LCFF Funding GF</vt:lpstr>
      <vt:lpstr>Our Financial Positions – Expenditure Components GF </vt:lpstr>
      <vt:lpstr>Comparability – General Fund (GF) Changes</vt:lpstr>
      <vt:lpstr>Comparability – Variances (2018-19 and 2019-20)</vt:lpstr>
      <vt:lpstr>Other Funds</vt:lpstr>
      <vt:lpstr>Comparability – Multiyear Revenues</vt:lpstr>
      <vt:lpstr>Comparability – Multiyear Expenditures</vt:lpstr>
      <vt:lpstr>Comparability – Multiyear Balances</vt:lpstr>
      <vt:lpstr>Proposed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2016-17 BUDGET OVERVIEW FEBRUARY 9, 2016</dc:title>
  <dc:creator>Manoj Roychowdhury</dc:creator>
  <cp:lastModifiedBy>Pantoja, Lupe</cp:lastModifiedBy>
  <cp:revision>493</cp:revision>
  <cp:lastPrinted>2017-11-29T22:19:17Z</cp:lastPrinted>
  <dcterms:modified xsi:type="dcterms:W3CDTF">2019-06-04T22:04:01Z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Manoj</vt:lpwstr>
  </property>
  <property fmtid="{D5CDD505-2E9C-101B-9397-08002B2CF9AE}" pid="3" name="Date completed">
    <vt:filetime>2017-11-29T08:00:00Z</vt:filetime>
  </property>
</Properties>
</file>